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1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56" r:id="rId6"/>
    <p:sldId id="352" r:id="rId7"/>
    <p:sldId id="353" r:id="rId8"/>
    <p:sldId id="339" r:id="rId9"/>
    <p:sldId id="341" r:id="rId10"/>
    <p:sldId id="342" r:id="rId11"/>
    <p:sldId id="349" r:id="rId12"/>
    <p:sldId id="343" r:id="rId13"/>
    <p:sldId id="344" r:id="rId14"/>
    <p:sldId id="355" r:id="rId15"/>
    <p:sldId id="346" r:id="rId16"/>
    <p:sldId id="347" r:id="rId17"/>
    <p:sldId id="3114" r:id="rId18"/>
    <p:sldId id="340" r:id="rId19"/>
    <p:sldId id="257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C39"/>
    <a:srgbClr val="FFB72E"/>
    <a:srgbClr val="FFE9BE"/>
    <a:srgbClr val="FFDD6A"/>
    <a:srgbClr val="FFD685"/>
    <a:srgbClr val="F4CE84"/>
    <a:srgbClr val="E4E4E4"/>
    <a:srgbClr val="F07819"/>
    <a:srgbClr val="EA9100"/>
    <a:srgbClr val="FBB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98F768-4228-4D85-8BFD-4B6EC760FBC0}" v="61" dt="2024-10-08T09:43:25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1" autoAdjust="0"/>
    <p:restoredTop sz="95767" autoAdjust="0"/>
  </p:normalViewPr>
  <p:slideViewPr>
    <p:cSldViewPr snapToGrid="0">
      <p:cViewPr>
        <p:scale>
          <a:sx n="66" d="100"/>
          <a:sy n="66" d="100"/>
        </p:scale>
        <p:origin x="725" y="2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52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D4578A-711D-44AD-8836-056140BB5E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2001A-DC87-4A38-B3FC-94DC4BED8B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E5C5F-05FE-4FA4-A0FC-75CC46C10DEF}" type="datetimeFigureOut">
              <a:rPr lang="id-ID" smtClean="0"/>
              <a:t>08/10/2024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178B6-84F3-484F-9BDC-B4812EC889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4CA3F-7470-4471-961A-9581FE40F6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17DF2-F252-49D2-B999-6F25FE6DB15F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704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D13FE-5ADC-414E-B9B7-031B3F136091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4F984-10EE-4C25-8DC8-4289A66A7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81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51BBA9BB-3397-9718-8C3F-934069DE471D}"/>
              </a:ext>
            </a:extLst>
          </p:cNvPr>
          <p:cNvGrpSpPr/>
          <p:nvPr userDrawn="1"/>
        </p:nvGrpSpPr>
        <p:grpSpPr>
          <a:xfrm>
            <a:off x="1022587" y="392754"/>
            <a:ext cx="6309478" cy="3093830"/>
            <a:chOff x="1584096" y="1828861"/>
            <a:chExt cx="6309478" cy="3093830"/>
          </a:xfrm>
        </p:grpSpPr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215EEEE1-6CB0-61BC-0081-40FC76A69D50}"/>
                </a:ext>
              </a:extLst>
            </p:cNvPr>
            <p:cNvSpPr txBox="1">
              <a:spLocks/>
            </p:cNvSpPr>
            <p:nvPr/>
          </p:nvSpPr>
          <p:spPr>
            <a:xfrm>
              <a:off x="4901862" y="3809470"/>
              <a:ext cx="2991712" cy="42423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600" dirty="0">
                  <a:latin typeface="Poppins" pitchFamily="2" charset="77"/>
                  <a:ea typeface="Roboto" pitchFamily="2" charset="0"/>
                  <a:cs typeface="Poppins" pitchFamily="2" charset="77"/>
                </a:rPr>
                <a:t>12 SLIDES POUR CONVAINCRE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8EF903B-D151-90D7-436D-DFB5C7E83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4096" y="1828861"/>
              <a:ext cx="3280953" cy="309383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2B2B8FB6-F958-2EE5-D815-97E579745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2" y="4886838"/>
            <a:ext cx="1233370" cy="1808516"/>
          </a:xfrm>
          <a:prstGeom prst="rect">
            <a:avLst/>
          </a:prstGeom>
        </p:spPr>
      </p:pic>
      <p:pic>
        <p:nvPicPr>
          <p:cNvPr id="12" name="Image 11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4270C265-714A-7A9C-BFA0-007349B66F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15" y="1060317"/>
            <a:ext cx="4302706" cy="160982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2AEEB2E-452C-5248-EDEC-30014DFFFBFE}"/>
              </a:ext>
            </a:extLst>
          </p:cNvPr>
          <p:cNvSpPr txBox="1"/>
          <p:nvPr userDrawn="1"/>
        </p:nvSpPr>
        <p:spPr>
          <a:xfrm>
            <a:off x="3025422" y="6265334"/>
            <a:ext cx="740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Ce document vous aide à structurer votre projet en vue de réaliser son pitch</a:t>
            </a:r>
          </a:p>
        </p:txBody>
      </p:sp>
    </p:spTree>
    <p:extLst>
      <p:ext uri="{BB962C8B-B14F-4D97-AF65-F5344CB8AC3E}">
        <p14:creationId xmlns:p14="http://schemas.microsoft.com/office/powerpoint/2010/main" val="19068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îne de va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E04C785-6DC7-A994-4392-6229549DA8F1}"/>
              </a:ext>
            </a:extLst>
          </p:cNvPr>
          <p:cNvSpPr txBox="1"/>
          <p:nvPr userDrawn="1"/>
        </p:nvSpPr>
        <p:spPr>
          <a:xfrm>
            <a:off x="1177871" y="247973"/>
            <a:ext cx="384689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Chaîne de valeur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135223C0-3A3E-DD02-3D9B-98889E6E4B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BA5C08-8E4F-3EA4-AB1D-CF6CDA3310FD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3B616F-4350-AD11-8F74-BA92E253AB92}"/>
              </a:ext>
            </a:extLst>
          </p:cNvPr>
          <p:cNvSpPr txBox="1"/>
          <p:nvPr userDrawn="1"/>
        </p:nvSpPr>
        <p:spPr>
          <a:xfrm>
            <a:off x="261524" y="1155652"/>
            <a:ext cx="7584168" cy="3825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Représentez ici la chaîne de valeur cible et indiquez en quoi ce projet vient s’y intégrer ou la transformer</a:t>
            </a:r>
          </a:p>
        </p:txBody>
      </p:sp>
      <p:pic>
        <p:nvPicPr>
          <p:cNvPr id="2" name="Image 1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FE929838-CD3F-E7CA-8FFA-802C3EECDA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3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érenc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B991420-054F-F91E-E78A-43A644AC7579}"/>
              </a:ext>
            </a:extLst>
          </p:cNvPr>
          <p:cNvSpPr txBox="1"/>
          <p:nvPr userDrawn="1"/>
        </p:nvSpPr>
        <p:spPr>
          <a:xfrm>
            <a:off x="1177871" y="247973"/>
            <a:ext cx="3367496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Différenciation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69C06-73B2-DD5F-1FE0-950266539678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89CFD5AB-0AD9-E8F9-C092-401E6BF07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pic>
        <p:nvPicPr>
          <p:cNvPr id="6" name="Picture 4" descr="Free Online Graph Paper / Spider">
            <a:extLst>
              <a:ext uri="{FF2B5EF4-FFF2-40B4-BE49-F238E27FC236}">
                <a16:creationId xmlns:a16="http://schemas.microsoft.com/office/drawing/2014/main" id="{1E6F1F52-8856-ADF1-E57F-F66679056F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/>
          <a:stretch/>
        </p:blipFill>
        <p:spPr bwMode="auto">
          <a:xfrm rot="2704436">
            <a:off x="1043518" y="-136071"/>
            <a:ext cx="6690127" cy="768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6C9747-1AD3-2E94-1B7E-7EDB544ABE78}"/>
              </a:ext>
            </a:extLst>
          </p:cNvPr>
          <p:cNvSpPr txBox="1"/>
          <p:nvPr userDrawn="1"/>
        </p:nvSpPr>
        <p:spPr>
          <a:xfrm>
            <a:off x="261524" y="1155652"/>
            <a:ext cx="7584168" cy="3825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Choisissez une échelle de valeur pour comparer les solutions existantes du marché et décrivez en quoi votre solution se positionnement / distingue de l’existant.</a:t>
            </a:r>
          </a:p>
        </p:txBody>
      </p:sp>
      <p:pic>
        <p:nvPicPr>
          <p:cNvPr id="2" name="Image 1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BD60126C-F63A-78B7-C7E1-4CAD194E7E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5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tabi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732C7F6-C1B8-0F2D-1C4F-188267F00614}"/>
              </a:ext>
            </a:extLst>
          </p:cNvPr>
          <p:cNvSpPr txBox="1"/>
          <p:nvPr userDrawn="1"/>
        </p:nvSpPr>
        <p:spPr>
          <a:xfrm>
            <a:off x="1177871" y="247973"/>
            <a:ext cx="2941368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Profitabilité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064500-6195-6E5D-F065-72FCB0D8043A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3CBF47B9-CB2C-B0A4-81D5-BDE028DC0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E51E074-02BE-FEDC-FE3B-FB516FE6BED1}"/>
              </a:ext>
            </a:extLst>
          </p:cNvPr>
          <p:cNvSpPr txBox="1"/>
          <p:nvPr userDrawn="1"/>
        </p:nvSpPr>
        <p:spPr>
          <a:xfrm>
            <a:off x="261524" y="1155652"/>
            <a:ext cx="8109744" cy="3825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Proposez une analyse simple du potentiel de marché cible (géographie, chiffre d’affaire, …)</a:t>
            </a:r>
          </a:p>
        </p:txBody>
      </p:sp>
      <p:pic>
        <p:nvPicPr>
          <p:cNvPr id="2" name="Image 1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AFF6DC88-A3B8-7600-7219-6C31ECBCE1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t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B006DC9-0B2F-E17D-5E80-77A6FEBDE875}"/>
              </a:ext>
            </a:extLst>
          </p:cNvPr>
          <p:cNvSpPr txBox="1"/>
          <p:nvPr userDrawn="1"/>
        </p:nvSpPr>
        <p:spPr>
          <a:xfrm>
            <a:off x="1177871" y="247973"/>
            <a:ext cx="2059619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Impact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59B25B-4A15-67FE-7017-FDF9BFA6EA25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B869DC47-0B99-217E-E332-9CD824F65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AAF6C72-9484-DABA-6423-44461BCAD02F}"/>
              </a:ext>
            </a:extLst>
          </p:cNvPr>
          <p:cNvSpPr txBox="1"/>
          <p:nvPr userDrawn="1"/>
        </p:nvSpPr>
        <p:spPr>
          <a:xfrm>
            <a:off x="303160" y="1032557"/>
            <a:ext cx="7352052" cy="65519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Utilisez les exemples ci-dessous pour décrire les impacts RSE et marché attendus par le projet :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68CADF8-9377-3274-0809-5225213C4332}"/>
              </a:ext>
            </a:extLst>
          </p:cNvPr>
          <p:cNvSpPr txBox="1"/>
          <p:nvPr userDrawn="1"/>
        </p:nvSpPr>
        <p:spPr>
          <a:xfrm>
            <a:off x="6292256" y="3432545"/>
            <a:ext cx="1368362" cy="3455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fr-FR" sz="1100" b="1" u="sng" dirty="0">
                <a:latin typeface="Poppins" panose="00000500000000000000" pitchFamily="50" charset="0"/>
                <a:cs typeface="Poppins" panose="00000500000000000000" pitchFamily="50" charset="0"/>
              </a:rPr>
              <a:t>IMPACT MARCHÉ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83C169-3F5F-CFD8-0491-3D41A02EB63F}"/>
              </a:ext>
            </a:extLst>
          </p:cNvPr>
          <p:cNvSpPr/>
          <p:nvPr userDrawn="1"/>
        </p:nvSpPr>
        <p:spPr>
          <a:xfrm>
            <a:off x="4344286" y="3716453"/>
            <a:ext cx="3751860" cy="1254068"/>
          </a:xfrm>
          <a:prstGeom prst="rect">
            <a:avLst/>
          </a:prstGeom>
          <a:noFill/>
          <a:ln w="28575" cap="flat" cmpd="sng" algn="ctr">
            <a:solidFill>
              <a:srgbClr val="9BCC3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2CE25FC-5F30-3782-582D-B0E3E60444F3}"/>
              </a:ext>
            </a:extLst>
          </p:cNvPr>
          <p:cNvSpPr txBox="1"/>
          <p:nvPr userDrawn="1"/>
        </p:nvSpPr>
        <p:spPr>
          <a:xfrm>
            <a:off x="212821" y="3432545"/>
            <a:ext cx="1825550" cy="3115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fr-FR" sz="1100" b="1" u="sng" dirty="0">
                <a:latin typeface="Poppins" panose="00000500000000000000" pitchFamily="50" charset="0"/>
                <a:cs typeface="Poppins" panose="00000500000000000000" pitchFamily="50" charset="0"/>
              </a:rPr>
              <a:t>MODÈLE ÉCONOMIQUE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D9236B9-5FA2-2A6E-15E2-EF607B4C534B}"/>
              </a:ext>
            </a:extLst>
          </p:cNvPr>
          <p:cNvSpPr txBox="1"/>
          <p:nvPr userDrawn="1"/>
        </p:nvSpPr>
        <p:spPr>
          <a:xfrm>
            <a:off x="6292256" y="5149372"/>
            <a:ext cx="1368362" cy="3455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fr-FR" sz="1100" b="1" u="sng" dirty="0">
                <a:latin typeface="Poppins" panose="00000500000000000000" pitchFamily="50" charset="0"/>
                <a:cs typeface="Poppins" panose="00000500000000000000" pitchFamily="50" charset="0"/>
              </a:rPr>
              <a:t>IMPACT SOCIAL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D0BDA24-8085-C4F6-73BB-26D92DC3F458}"/>
              </a:ext>
            </a:extLst>
          </p:cNvPr>
          <p:cNvSpPr/>
          <p:nvPr userDrawn="1"/>
        </p:nvSpPr>
        <p:spPr>
          <a:xfrm>
            <a:off x="4344286" y="5443838"/>
            <a:ext cx="3751860" cy="1254068"/>
          </a:xfrm>
          <a:prstGeom prst="rect">
            <a:avLst/>
          </a:prstGeom>
          <a:noFill/>
          <a:ln w="28575" cap="flat" cmpd="sng" algn="ctr">
            <a:solidFill>
              <a:srgbClr val="9BCC3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115F498A-5F2F-75F9-A0BE-B00F6BE04749}"/>
              </a:ext>
            </a:extLst>
          </p:cNvPr>
          <p:cNvSpPr txBox="1"/>
          <p:nvPr userDrawn="1"/>
        </p:nvSpPr>
        <p:spPr>
          <a:xfrm>
            <a:off x="243217" y="5149372"/>
            <a:ext cx="2483050" cy="3115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fr-FR" sz="1100" b="1" u="sng" dirty="0">
                <a:latin typeface="Poppins" panose="00000500000000000000" pitchFamily="50" charset="0"/>
                <a:cs typeface="Poppins" panose="00000500000000000000" pitchFamily="50" charset="0"/>
              </a:rPr>
              <a:t>STRUCTURE D’ENTREPRISE / MARQUE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45B4E5A1-B58D-96DC-D90A-A90F41C7696C}"/>
              </a:ext>
            </a:extLst>
          </p:cNvPr>
          <p:cNvSpPr txBox="1"/>
          <p:nvPr userDrawn="1"/>
        </p:nvSpPr>
        <p:spPr>
          <a:xfrm>
            <a:off x="5502694" y="1629006"/>
            <a:ext cx="2152518" cy="3623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fr-FR" sz="1100" b="1" u="sng" dirty="0">
                <a:latin typeface="Poppins" panose="00000500000000000000" pitchFamily="50" charset="0"/>
                <a:cs typeface="Poppins" panose="00000500000000000000" pitchFamily="50" charset="0"/>
              </a:rPr>
              <a:t>IMPACT ENVIRONNEMENTAL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D2EE0BC-44E0-B975-128E-46D5FF80A1D7}"/>
              </a:ext>
            </a:extLst>
          </p:cNvPr>
          <p:cNvSpPr/>
          <p:nvPr userDrawn="1"/>
        </p:nvSpPr>
        <p:spPr>
          <a:xfrm>
            <a:off x="4344286" y="1944843"/>
            <a:ext cx="3751860" cy="1254068"/>
          </a:xfrm>
          <a:prstGeom prst="rect">
            <a:avLst/>
          </a:prstGeom>
          <a:noFill/>
          <a:ln w="28575" cap="flat" cmpd="sng" algn="ctr">
            <a:solidFill>
              <a:srgbClr val="9BCC3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BB70678C-4A09-A036-F85D-A6B93307AD0C}"/>
              </a:ext>
            </a:extLst>
          </p:cNvPr>
          <p:cNvSpPr txBox="1"/>
          <p:nvPr userDrawn="1"/>
        </p:nvSpPr>
        <p:spPr>
          <a:xfrm>
            <a:off x="212821" y="1629006"/>
            <a:ext cx="2513446" cy="3115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fr-FR" sz="1100" b="1" u="sng" dirty="0">
                <a:latin typeface="Poppins" panose="00000500000000000000" pitchFamily="50" charset="0"/>
                <a:cs typeface="Poppins" panose="00000500000000000000" pitchFamily="50" charset="0"/>
              </a:rPr>
              <a:t>ECOSYSTÈME DU MARCHÉ CIBLE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44E1F-42D6-7C01-CD1A-A8D259016927}"/>
              </a:ext>
            </a:extLst>
          </p:cNvPr>
          <p:cNvSpPr/>
          <p:nvPr userDrawn="1"/>
        </p:nvSpPr>
        <p:spPr>
          <a:xfrm>
            <a:off x="303160" y="3716453"/>
            <a:ext cx="3751860" cy="1254068"/>
          </a:xfrm>
          <a:prstGeom prst="rect">
            <a:avLst/>
          </a:prstGeom>
          <a:noFill/>
          <a:ln w="28575" cap="flat" cmpd="sng" algn="ctr">
            <a:solidFill>
              <a:srgbClr val="FFB72E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133608-7252-1134-936B-633044A44D20}"/>
              </a:ext>
            </a:extLst>
          </p:cNvPr>
          <p:cNvSpPr/>
          <p:nvPr userDrawn="1"/>
        </p:nvSpPr>
        <p:spPr>
          <a:xfrm>
            <a:off x="303160" y="5443838"/>
            <a:ext cx="3751860" cy="1254068"/>
          </a:xfrm>
          <a:prstGeom prst="rect">
            <a:avLst/>
          </a:prstGeom>
          <a:noFill/>
          <a:ln w="28575" cap="flat" cmpd="sng" algn="ctr">
            <a:solidFill>
              <a:srgbClr val="FFB72E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141E00-5DC0-AEBD-8F6F-7F40A2655764}"/>
              </a:ext>
            </a:extLst>
          </p:cNvPr>
          <p:cNvSpPr/>
          <p:nvPr userDrawn="1"/>
        </p:nvSpPr>
        <p:spPr>
          <a:xfrm>
            <a:off x="303160" y="1944843"/>
            <a:ext cx="3751860" cy="1254068"/>
          </a:xfrm>
          <a:prstGeom prst="rect">
            <a:avLst/>
          </a:prstGeom>
          <a:noFill/>
          <a:ln w="28575" cap="flat" cmpd="sng" algn="ctr">
            <a:solidFill>
              <a:srgbClr val="FFB72E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 1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E8D143BC-8B51-2113-7F0F-B554F883C1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41CBA90-CD24-AA7E-3874-0DC007AA5DEA}"/>
              </a:ext>
            </a:extLst>
          </p:cNvPr>
          <p:cNvSpPr txBox="1"/>
          <p:nvPr userDrawn="1"/>
        </p:nvSpPr>
        <p:spPr>
          <a:xfrm>
            <a:off x="1177871" y="247973"/>
            <a:ext cx="370484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Storytelling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9D998-9D40-08D2-63EB-CF361F3D0F3B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B314A21E-E49D-87FD-FA84-708E8D668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sp>
        <p:nvSpPr>
          <p:cNvPr id="6" name="Google Shape;1011;p26">
            <a:extLst>
              <a:ext uri="{FF2B5EF4-FFF2-40B4-BE49-F238E27FC236}">
                <a16:creationId xmlns:a16="http://schemas.microsoft.com/office/drawing/2014/main" id="{5FE02B27-E2D8-A605-76ED-B456DABEFBEA}"/>
              </a:ext>
            </a:extLst>
          </p:cNvPr>
          <p:cNvSpPr/>
          <p:nvPr userDrawn="1"/>
        </p:nvSpPr>
        <p:spPr>
          <a:xfrm>
            <a:off x="593245" y="4782168"/>
            <a:ext cx="1738774" cy="211317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" name="Google Shape;1013;p26">
            <a:extLst>
              <a:ext uri="{FF2B5EF4-FFF2-40B4-BE49-F238E27FC236}">
                <a16:creationId xmlns:a16="http://schemas.microsoft.com/office/drawing/2014/main" id="{DC49A4E5-C260-D34D-5E9A-B1B6D5EA22FF}"/>
              </a:ext>
            </a:extLst>
          </p:cNvPr>
          <p:cNvSpPr/>
          <p:nvPr userDrawn="1"/>
        </p:nvSpPr>
        <p:spPr>
          <a:xfrm>
            <a:off x="2195304" y="4782168"/>
            <a:ext cx="1738774" cy="211317"/>
          </a:xfrm>
          <a:prstGeom prst="chevron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8" name="Google Shape;1015;p26">
            <a:extLst>
              <a:ext uri="{FF2B5EF4-FFF2-40B4-BE49-F238E27FC236}">
                <a16:creationId xmlns:a16="http://schemas.microsoft.com/office/drawing/2014/main" id="{F766D5C3-DA77-726D-35FE-5226DE0C23B4}"/>
              </a:ext>
            </a:extLst>
          </p:cNvPr>
          <p:cNvSpPr/>
          <p:nvPr userDrawn="1"/>
        </p:nvSpPr>
        <p:spPr>
          <a:xfrm>
            <a:off x="3803361" y="4782168"/>
            <a:ext cx="1738774" cy="211317"/>
          </a:xfrm>
          <a:prstGeom prst="chevron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9" name="Google Shape;1017;p26">
            <a:extLst>
              <a:ext uri="{FF2B5EF4-FFF2-40B4-BE49-F238E27FC236}">
                <a16:creationId xmlns:a16="http://schemas.microsoft.com/office/drawing/2014/main" id="{75B9332C-3743-95C9-5ADD-764C6F7AB9FE}"/>
              </a:ext>
            </a:extLst>
          </p:cNvPr>
          <p:cNvSpPr/>
          <p:nvPr userDrawn="1"/>
        </p:nvSpPr>
        <p:spPr>
          <a:xfrm>
            <a:off x="5395786" y="4782168"/>
            <a:ext cx="1738774" cy="211317"/>
          </a:xfrm>
          <a:prstGeom prst="chevron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0" name="Google Shape;1019;p26">
            <a:extLst>
              <a:ext uri="{FF2B5EF4-FFF2-40B4-BE49-F238E27FC236}">
                <a16:creationId xmlns:a16="http://schemas.microsoft.com/office/drawing/2014/main" id="{433BB6B1-FBBB-975A-FB93-70277FC6832F}"/>
              </a:ext>
            </a:extLst>
          </p:cNvPr>
          <p:cNvSpPr/>
          <p:nvPr userDrawn="1"/>
        </p:nvSpPr>
        <p:spPr>
          <a:xfrm>
            <a:off x="6825681" y="4782168"/>
            <a:ext cx="1271635" cy="211317"/>
          </a:xfrm>
          <a:prstGeom prst="chevron">
            <a:avLst>
              <a:gd name="adj" fmla="val 50000"/>
            </a:avLst>
          </a:prstGeom>
          <a:solidFill>
            <a:srgbClr val="FBB72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1" name="Google Shape;1021;p26">
            <a:extLst>
              <a:ext uri="{FF2B5EF4-FFF2-40B4-BE49-F238E27FC236}">
                <a16:creationId xmlns:a16="http://schemas.microsoft.com/office/drawing/2014/main" id="{B1DA8A5D-EA93-40A0-0BC7-3B05EA7FD265}"/>
              </a:ext>
            </a:extLst>
          </p:cNvPr>
          <p:cNvSpPr txBox="1"/>
          <p:nvPr userDrawn="1"/>
        </p:nvSpPr>
        <p:spPr>
          <a:xfrm>
            <a:off x="711851" y="6397073"/>
            <a:ext cx="696070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i="0" u="none" strike="noStrike" cap="none" dirty="0">
                <a:solidFill>
                  <a:srgbClr val="A5A5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POINTS DE CONTACT </a:t>
            </a:r>
            <a:r>
              <a:rPr lang="fr-FR" sz="1100" b="1" i="0" u="none" strike="noStrike" cap="none" dirty="0">
                <a:latin typeface="Poppins Medium"/>
                <a:ea typeface="Poppins Medium"/>
                <a:cs typeface="Poppins Medium"/>
                <a:sym typeface="Poppins Medium"/>
              </a:rPr>
              <a:t>PHYSIQUE</a:t>
            </a:r>
            <a:endParaRPr sz="1600" dirty="0"/>
          </a:p>
        </p:txBody>
      </p:sp>
      <p:sp>
        <p:nvSpPr>
          <p:cNvPr id="12" name="Google Shape;1022;p26">
            <a:extLst>
              <a:ext uri="{FF2B5EF4-FFF2-40B4-BE49-F238E27FC236}">
                <a16:creationId xmlns:a16="http://schemas.microsoft.com/office/drawing/2014/main" id="{714B2808-3C77-62EC-9646-0DE8F22F5CA6}"/>
              </a:ext>
            </a:extLst>
          </p:cNvPr>
          <p:cNvSpPr txBox="1"/>
          <p:nvPr userDrawn="1"/>
        </p:nvSpPr>
        <p:spPr>
          <a:xfrm>
            <a:off x="775722" y="3238971"/>
            <a:ext cx="696070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i="0" u="none" strike="noStrike" cap="none" dirty="0">
                <a:solidFill>
                  <a:srgbClr val="A5A5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POINTS DE CONTACT </a:t>
            </a:r>
            <a:r>
              <a:rPr lang="fr-FR" sz="1100" b="1" i="0" u="none" strike="noStrike" cap="none" dirty="0">
                <a:latin typeface="Poppins Medium"/>
                <a:ea typeface="Poppins Medium"/>
                <a:cs typeface="Poppins Medium"/>
                <a:sym typeface="Poppins Medium"/>
              </a:rPr>
              <a:t>DIGITAUX</a:t>
            </a:r>
            <a:endParaRPr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E65515C-B2DD-6D16-2712-4FD16D5352B7}"/>
              </a:ext>
            </a:extLst>
          </p:cNvPr>
          <p:cNvSpPr txBox="1"/>
          <p:nvPr userDrawn="1"/>
        </p:nvSpPr>
        <p:spPr>
          <a:xfrm>
            <a:off x="261524" y="1155652"/>
            <a:ext cx="7584168" cy="3825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Décrivez le parcours client type pour le projet et indiquez les éléments et stratégies de communication </a:t>
            </a:r>
            <a:b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qui vont être employées auprès des clients cibles, de leur sensibilisation à leur fidélisation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14E033C-EE9B-D99C-A2F8-8C8479E953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184" y="4724335"/>
            <a:ext cx="347069" cy="326982"/>
          </a:xfrm>
          <a:prstGeom prst="rect">
            <a:avLst/>
          </a:prstGeom>
          <a:ln>
            <a:noFill/>
          </a:ln>
        </p:spPr>
      </p:pic>
      <p:sp>
        <p:nvSpPr>
          <p:cNvPr id="2" name="Google Shape;1012;p26">
            <a:extLst>
              <a:ext uri="{FF2B5EF4-FFF2-40B4-BE49-F238E27FC236}">
                <a16:creationId xmlns:a16="http://schemas.microsoft.com/office/drawing/2014/main" id="{2099DA30-9CFC-2277-4A96-79074EF1A27E}"/>
              </a:ext>
            </a:extLst>
          </p:cNvPr>
          <p:cNvSpPr txBox="1"/>
          <p:nvPr userDrawn="1"/>
        </p:nvSpPr>
        <p:spPr>
          <a:xfrm>
            <a:off x="709249" y="4782168"/>
            <a:ext cx="1506768" cy="2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16000" rIns="16000" bIns="1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SENSIBILISATION</a:t>
            </a:r>
            <a:endParaRPr sz="1600" dirty="0"/>
          </a:p>
        </p:txBody>
      </p:sp>
      <p:sp>
        <p:nvSpPr>
          <p:cNvPr id="16" name="Google Shape;1014;p26">
            <a:extLst>
              <a:ext uri="{FF2B5EF4-FFF2-40B4-BE49-F238E27FC236}">
                <a16:creationId xmlns:a16="http://schemas.microsoft.com/office/drawing/2014/main" id="{B2EDA533-8E15-5028-E61E-5F8C9038935D}"/>
              </a:ext>
            </a:extLst>
          </p:cNvPr>
          <p:cNvSpPr txBox="1"/>
          <p:nvPr userDrawn="1"/>
        </p:nvSpPr>
        <p:spPr>
          <a:xfrm>
            <a:off x="2311308" y="4782168"/>
            <a:ext cx="1506768" cy="2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16000" rIns="16000" bIns="1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CONSIDÉRATION</a:t>
            </a:r>
            <a:endParaRPr sz="1600" dirty="0"/>
          </a:p>
        </p:txBody>
      </p:sp>
      <p:sp>
        <p:nvSpPr>
          <p:cNvPr id="17" name="Google Shape;1016;p26">
            <a:extLst>
              <a:ext uri="{FF2B5EF4-FFF2-40B4-BE49-F238E27FC236}">
                <a16:creationId xmlns:a16="http://schemas.microsoft.com/office/drawing/2014/main" id="{42E23163-5764-5846-42FA-84CD2A7F2099}"/>
              </a:ext>
            </a:extLst>
          </p:cNvPr>
          <p:cNvSpPr txBox="1"/>
          <p:nvPr userDrawn="1"/>
        </p:nvSpPr>
        <p:spPr>
          <a:xfrm>
            <a:off x="3919365" y="4782168"/>
            <a:ext cx="1506768" cy="2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16000" rIns="16000" bIns="1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ACHAT</a:t>
            </a:r>
            <a:endParaRPr sz="1600" dirty="0"/>
          </a:p>
        </p:txBody>
      </p:sp>
      <p:sp>
        <p:nvSpPr>
          <p:cNvPr id="18" name="Google Shape;1018;p26">
            <a:extLst>
              <a:ext uri="{FF2B5EF4-FFF2-40B4-BE49-F238E27FC236}">
                <a16:creationId xmlns:a16="http://schemas.microsoft.com/office/drawing/2014/main" id="{F299A96E-7A8F-C5B3-60FB-9A37876FDEBC}"/>
              </a:ext>
            </a:extLst>
          </p:cNvPr>
          <p:cNvSpPr txBox="1"/>
          <p:nvPr userDrawn="1"/>
        </p:nvSpPr>
        <p:spPr>
          <a:xfrm>
            <a:off x="5511790" y="4782168"/>
            <a:ext cx="1506768" cy="2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16000" rIns="16000" bIns="1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1600"/>
          </a:p>
        </p:txBody>
      </p:sp>
      <p:sp>
        <p:nvSpPr>
          <p:cNvPr id="19" name="Google Shape;1020;p26">
            <a:extLst>
              <a:ext uri="{FF2B5EF4-FFF2-40B4-BE49-F238E27FC236}">
                <a16:creationId xmlns:a16="http://schemas.microsoft.com/office/drawing/2014/main" id="{38716858-2DE1-78E3-1424-3748829F5D18}"/>
              </a:ext>
            </a:extLst>
          </p:cNvPr>
          <p:cNvSpPr txBox="1"/>
          <p:nvPr userDrawn="1"/>
        </p:nvSpPr>
        <p:spPr>
          <a:xfrm>
            <a:off x="6941685" y="4782168"/>
            <a:ext cx="1039628" cy="2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16000" rIns="16000" bIns="1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FIDÉLISATION</a:t>
            </a:r>
            <a:endParaRPr sz="1600" dirty="0"/>
          </a:p>
        </p:txBody>
      </p:sp>
      <p:sp>
        <p:nvSpPr>
          <p:cNvPr id="20" name="Google Shape;1023;p26">
            <a:extLst>
              <a:ext uri="{FF2B5EF4-FFF2-40B4-BE49-F238E27FC236}">
                <a16:creationId xmlns:a16="http://schemas.microsoft.com/office/drawing/2014/main" id="{67608D41-674E-7C1E-3CA1-EC9C7AE396CA}"/>
              </a:ext>
            </a:extLst>
          </p:cNvPr>
          <p:cNvSpPr txBox="1"/>
          <p:nvPr userDrawn="1"/>
        </p:nvSpPr>
        <p:spPr>
          <a:xfrm>
            <a:off x="1342510" y="3540729"/>
            <a:ext cx="11586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</a:t>
            </a:r>
            <a:r>
              <a:rPr lang="fr-FR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ads</a:t>
            </a: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 SEO 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rgbClr val="FFB72E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endParaRPr sz="1600" dirty="0">
              <a:solidFill>
                <a:srgbClr val="FFB72E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024;p26">
            <a:extLst>
              <a:ext uri="{FF2B5EF4-FFF2-40B4-BE49-F238E27FC236}">
                <a16:creationId xmlns:a16="http://schemas.microsoft.com/office/drawing/2014/main" id="{86498DA5-BC40-78AD-826B-C4BFA388690F}"/>
              </a:ext>
            </a:extLst>
          </p:cNvPr>
          <p:cNvSpPr txBox="1"/>
          <p:nvPr userDrawn="1"/>
        </p:nvSpPr>
        <p:spPr>
          <a:xfrm>
            <a:off x="2072744" y="3786409"/>
            <a:ext cx="120266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rgbClr val="FFB72E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r>
              <a:rPr lang="fr-FR" sz="800" b="0" i="0" u="none" strike="noStrike" cap="none" dirty="0">
                <a:solidFill>
                  <a:srgbClr val="FFB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Landing Page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025;p26">
            <a:extLst>
              <a:ext uri="{FF2B5EF4-FFF2-40B4-BE49-F238E27FC236}">
                <a16:creationId xmlns:a16="http://schemas.microsoft.com/office/drawing/2014/main" id="{5D63D57E-573F-0A76-9C86-8BC34E9E36AE}"/>
              </a:ext>
            </a:extLst>
          </p:cNvPr>
          <p:cNvSpPr txBox="1"/>
          <p:nvPr userDrawn="1"/>
        </p:nvSpPr>
        <p:spPr>
          <a:xfrm>
            <a:off x="2260535" y="4012984"/>
            <a:ext cx="83439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r>
              <a:rPr lang="fr-FR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Blog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026;p26">
            <a:extLst>
              <a:ext uri="{FF2B5EF4-FFF2-40B4-BE49-F238E27FC236}">
                <a16:creationId xmlns:a16="http://schemas.microsoft.com/office/drawing/2014/main" id="{048B5130-888B-4D41-5A2C-D34EB52A21D3}"/>
              </a:ext>
            </a:extLst>
          </p:cNvPr>
          <p:cNvSpPr txBox="1"/>
          <p:nvPr userDrawn="1"/>
        </p:nvSpPr>
        <p:spPr>
          <a:xfrm>
            <a:off x="2675404" y="4489321"/>
            <a:ext cx="10392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rgbClr val="FFB72E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r>
              <a:rPr lang="fr-FR" sz="14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web Tiers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027;p26">
            <a:extLst>
              <a:ext uri="{FF2B5EF4-FFF2-40B4-BE49-F238E27FC236}">
                <a16:creationId xmlns:a16="http://schemas.microsoft.com/office/drawing/2014/main" id="{895AF890-25EA-AA3C-EC9A-A278611E848B}"/>
              </a:ext>
            </a:extLst>
          </p:cNvPr>
          <p:cNvSpPr txBox="1"/>
          <p:nvPr userDrawn="1"/>
        </p:nvSpPr>
        <p:spPr>
          <a:xfrm>
            <a:off x="3980093" y="3957032"/>
            <a:ext cx="97620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Forum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4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/>
          </a:p>
        </p:txBody>
      </p:sp>
      <p:sp>
        <p:nvSpPr>
          <p:cNvPr id="25" name="Google Shape;1028;p26">
            <a:extLst>
              <a:ext uri="{FF2B5EF4-FFF2-40B4-BE49-F238E27FC236}">
                <a16:creationId xmlns:a16="http://schemas.microsoft.com/office/drawing/2014/main" id="{C5B97642-5A88-2CFA-85F8-D24CB06D29EE}"/>
              </a:ext>
            </a:extLst>
          </p:cNvPr>
          <p:cNvSpPr txBox="1"/>
          <p:nvPr userDrawn="1"/>
        </p:nvSpPr>
        <p:spPr>
          <a:xfrm>
            <a:off x="5401071" y="4395075"/>
            <a:ext cx="89138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r>
              <a:rPr lang="fr-FR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Packs Entretien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029;p26">
            <a:extLst>
              <a:ext uri="{FF2B5EF4-FFF2-40B4-BE49-F238E27FC236}">
                <a16:creationId xmlns:a16="http://schemas.microsoft.com/office/drawing/2014/main" id="{34E9A73E-B654-3FBB-A223-D854081CA081}"/>
              </a:ext>
            </a:extLst>
          </p:cNvPr>
          <p:cNvSpPr txBox="1"/>
          <p:nvPr userDrawn="1"/>
        </p:nvSpPr>
        <p:spPr>
          <a:xfrm>
            <a:off x="5876769" y="4517545"/>
            <a:ext cx="11258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Blog Utilisateurs </a:t>
            </a:r>
            <a:r>
              <a:rPr lang="fr-FR" sz="14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030;p26">
            <a:extLst>
              <a:ext uri="{FF2B5EF4-FFF2-40B4-BE49-F238E27FC236}">
                <a16:creationId xmlns:a16="http://schemas.microsoft.com/office/drawing/2014/main" id="{38DEA50A-D46C-6C2D-555A-0FB5C8AE6E38}"/>
              </a:ext>
            </a:extLst>
          </p:cNvPr>
          <p:cNvSpPr txBox="1"/>
          <p:nvPr userDrawn="1"/>
        </p:nvSpPr>
        <p:spPr>
          <a:xfrm>
            <a:off x="5975173" y="4148064"/>
            <a:ext cx="114589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Groupes</a:t>
            </a:r>
            <a:r>
              <a:rPr lang="fr-FR" sz="8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400" b="0" i="0" u="none" strike="noStrike" cap="none" dirty="0">
                <a:solidFill>
                  <a:srgbClr val="FFB72E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endParaRPr sz="800" b="0" i="0" u="none" strike="noStrike" cap="none" dirty="0">
              <a:solidFill>
                <a:srgbClr val="FFB7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Networks</a:t>
            </a:r>
            <a:endParaRPr sz="1600" dirty="0"/>
          </a:p>
        </p:txBody>
      </p:sp>
      <p:sp>
        <p:nvSpPr>
          <p:cNvPr id="28" name="Google Shape;1031;p26">
            <a:extLst>
              <a:ext uri="{FF2B5EF4-FFF2-40B4-BE49-F238E27FC236}">
                <a16:creationId xmlns:a16="http://schemas.microsoft.com/office/drawing/2014/main" id="{72FCBB3C-626F-8362-2738-9D4AE193C7BB}"/>
              </a:ext>
            </a:extLst>
          </p:cNvPr>
          <p:cNvSpPr txBox="1"/>
          <p:nvPr userDrawn="1"/>
        </p:nvSpPr>
        <p:spPr>
          <a:xfrm>
            <a:off x="6396422" y="3932077"/>
            <a:ext cx="116845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Newsletter/CRM </a:t>
            </a:r>
            <a:r>
              <a:rPr lang="fr-FR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032;p26">
            <a:extLst>
              <a:ext uri="{FF2B5EF4-FFF2-40B4-BE49-F238E27FC236}">
                <a16:creationId xmlns:a16="http://schemas.microsoft.com/office/drawing/2014/main" id="{1F893B56-F4F5-308E-1138-94360558858B}"/>
              </a:ext>
            </a:extLst>
          </p:cNvPr>
          <p:cNvSpPr txBox="1"/>
          <p:nvPr userDrawn="1"/>
        </p:nvSpPr>
        <p:spPr>
          <a:xfrm>
            <a:off x="6917469" y="3698975"/>
            <a:ext cx="97994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Prgm Fidélité </a:t>
            </a:r>
            <a:r>
              <a:rPr lang="fr-FR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033;p26">
            <a:extLst>
              <a:ext uri="{FF2B5EF4-FFF2-40B4-BE49-F238E27FC236}">
                <a16:creationId xmlns:a16="http://schemas.microsoft.com/office/drawing/2014/main" id="{D84050A5-06DF-B8CC-6945-F808E927BA07}"/>
              </a:ext>
            </a:extLst>
          </p:cNvPr>
          <p:cNvSpPr txBox="1"/>
          <p:nvPr userDrawn="1"/>
        </p:nvSpPr>
        <p:spPr>
          <a:xfrm>
            <a:off x="2410242" y="4264210"/>
            <a:ext cx="98400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r>
              <a:rPr lang="fr-FR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Influenceurs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1034;p26">
            <a:extLst>
              <a:ext uri="{FF2B5EF4-FFF2-40B4-BE49-F238E27FC236}">
                <a16:creationId xmlns:a16="http://schemas.microsoft.com/office/drawing/2014/main" id="{263D0CBB-AF4D-60F5-52A8-D42868B6A2E6}"/>
              </a:ext>
            </a:extLst>
          </p:cNvPr>
          <p:cNvGrpSpPr/>
          <p:nvPr userDrawn="1"/>
        </p:nvGrpSpPr>
        <p:grpSpPr>
          <a:xfrm>
            <a:off x="657301" y="4973013"/>
            <a:ext cx="5886188" cy="1476663"/>
            <a:chOff x="117848" y="4315305"/>
            <a:chExt cx="8191474" cy="2256186"/>
          </a:xfrm>
        </p:grpSpPr>
        <p:sp>
          <p:nvSpPr>
            <p:cNvPr id="32" name="Google Shape;1035;p26">
              <a:extLst>
                <a:ext uri="{FF2B5EF4-FFF2-40B4-BE49-F238E27FC236}">
                  <a16:creationId xmlns:a16="http://schemas.microsoft.com/office/drawing/2014/main" id="{9995828D-DC23-0B5E-8913-1478FF638DA6}"/>
                </a:ext>
              </a:extLst>
            </p:cNvPr>
            <p:cNvSpPr txBox="1"/>
            <p:nvPr/>
          </p:nvSpPr>
          <p:spPr>
            <a:xfrm>
              <a:off x="117848" y="4727769"/>
              <a:ext cx="846292" cy="846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 dirty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◉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Relation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dirty="0"/>
                <a:t>Presse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36;p26">
              <a:extLst>
                <a:ext uri="{FF2B5EF4-FFF2-40B4-BE49-F238E27FC236}">
                  <a16:creationId xmlns:a16="http://schemas.microsoft.com/office/drawing/2014/main" id="{3649ADC7-2232-ED36-80E8-4871FC46D38F}"/>
                </a:ext>
              </a:extLst>
            </p:cNvPr>
            <p:cNvSpPr txBox="1"/>
            <p:nvPr/>
          </p:nvSpPr>
          <p:spPr>
            <a:xfrm>
              <a:off x="964140" y="4737577"/>
              <a:ext cx="745315" cy="1833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 dirty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◉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Radio</a:t>
              </a:r>
              <a:endParaRPr sz="16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TV</a:t>
              </a:r>
              <a:endParaRPr sz="16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Print</a:t>
              </a:r>
              <a:endParaRPr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Info </a:t>
              </a:r>
              <a:r>
                <a:rPr lang="fr-FR" sz="8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Website</a:t>
              </a:r>
              <a:endParaRPr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37;p26">
              <a:extLst>
                <a:ext uri="{FF2B5EF4-FFF2-40B4-BE49-F238E27FC236}">
                  <a16:creationId xmlns:a16="http://schemas.microsoft.com/office/drawing/2014/main" id="{1A531E55-CD56-74E6-720A-2D0A58DB05C3}"/>
                </a:ext>
              </a:extLst>
            </p:cNvPr>
            <p:cNvSpPr txBox="1"/>
            <p:nvPr/>
          </p:nvSpPr>
          <p:spPr>
            <a:xfrm>
              <a:off x="859323" y="4315305"/>
              <a:ext cx="1566757" cy="470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Bouche à oreille </a:t>
              </a:r>
              <a:r>
                <a:rPr lang="fr-FR" sz="1400" b="0" i="0" u="none" strike="noStrike" cap="none" dirty="0">
                  <a:solidFill>
                    <a:srgbClr val="FFB72E"/>
                  </a:solidFill>
                  <a:latin typeface="Arial"/>
                  <a:ea typeface="Arial"/>
                  <a:cs typeface="Arial"/>
                  <a:sym typeface="Arial"/>
                </a:rPr>
                <a:t>◉</a:t>
              </a:r>
              <a:endParaRPr sz="1000" b="0" i="0" u="none" strike="noStrike" cap="none" dirty="0">
                <a:solidFill>
                  <a:srgbClr val="FFB72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38;p26">
              <a:extLst>
                <a:ext uri="{FF2B5EF4-FFF2-40B4-BE49-F238E27FC236}">
                  <a16:creationId xmlns:a16="http://schemas.microsoft.com/office/drawing/2014/main" id="{1BDB3039-2944-07F1-6428-AC032E1BAB49}"/>
                </a:ext>
              </a:extLst>
            </p:cNvPr>
            <p:cNvSpPr txBox="1"/>
            <p:nvPr/>
          </p:nvSpPr>
          <p:spPr>
            <a:xfrm>
              <a:off x="2639433" y="4403902"/>
              <a:ext cx="1384776" cy="658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Lieux de pratique</a:t>
              </a:r>
              <a:r>
                <a:rPr lang="fr-FR" sz="800" b="0" i="0" u="none" strike="noStrike" cap="none" dirty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fr-FR" sz="1400" b="0" i="0" u="none" strike="noStrike" cap="none" dirty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◉</a:t>
              </a:r>
              <a:endParaRPr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39;p26">
              <a:extLst>
                <a:ext uri="{FF2B5EF4-FFF2-40B4-BE49-F238E27FC236}">
                  <a16:creationId xmlns:a16="http://schemas.microsoft.com/office/drawing/2014/main" id="{D949C4FC-B3A3-A1EC-4C74-FC73A63DB334}"/>
                </a:ext>
              </a:extLst>
            </p:cNvPr>
            <p:cNvSpPr txBox="1"/>
            <p:nvPr/>
          </p:nvSpPr>
          <p:spPr>
            <a:xfrm>
              <a:off x="5102794" y="4350511"/>
              <a:ext cx="1336691" cy="470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Magasins </a:t>
              </a:r>
              <a:r>
                <a:rPr lang="fr-FR" sz="1400" b="0" i="0" u="none" strike="noStrike" cap="none" dirty="0">
                  <a:solidFill>
                    <a:srgbClr val="FFB72E"/>
                  </a:solidFill>
                  <a:latin typeface="Arial"/>
                  <a:ea typeface="Arial"/>
                  <a:cs typeface="Arial"/>
                  <a:sym typeface="Arial"/>
                </a:rPr>
                <a:t>◉</a:t>
              </a:r>
              <a:endParaRPr sz="1000" b="0" i="0" u="none" strike="noStrike" cap="none" dirty="0">
                <a:solidFill>
                  <a:srgbClr val="FFB72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40;p26">
              <a:extLst>
                <a:ext uri="{FF2B5EF4-FFF2-40B4-BE49-F238E27FC236}">
                  <a16:creationId xmlns:a16="http://schemas.microsoft.com/office/drawing/2014/main" id="{431EB9B8-FA2F-8DD3-1013-B87F179B5F49}"/>
                </a:ext>
              </a:extLst>
            </p:cNvPr>
            <p:cNvSpPr txBox="1"/>
            <p:nvPr/>
          </p:nvSpPr>
          <p:spPr>
            <a:xfrm>
              <a:off x="1483960" y="4735722"/>
              <a:ext cx="1420647" cy="1034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 dirty="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◉</a:t>
              </a:r>
              <a:endParaRPr sz="16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dirty="0"/>
                <a:t>Evènement promotionnel (expo, foire…)</a:t>
              </a:r>
              <a:endParaRPr sz="1600" dirty="0"/>
            </a:p>
          </p:txBody>
        </p:sp>
        <p:sp>
          <p:nvSpPr>
            <p:cNvPr id="38" name="Google Shape;1041;p26">
              <a:extLst>
                <a:ext uri="{FF2B5EF4-FFF2-40B4-BE49-F238E27FC236}">
                  <a16:creationId xmlns:a16="http://schemas.microsoft.com/office/drawing/2014/main" id="{18B3DD5F-AE28-A3B1-3983-6F5B44E2B99D}"/>
                </a:ext>
              </a:extLst>
            </p:cNvPr>
            <p:cNvSpPr txBox="1"/>
            <p:nvPr/>
          </p:nvSpPr>
          <p:spPr>
            <a:xfrm>
              <a:off x="7147367" y="5239095"/>
              <a:ext cx="1161955" cy="658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Customer </a:t>
              </a:r>
              <a:r>
                <a:rPr lang="fr-FR" sz="1400" b="0" i="0" u="none" strike="noStrike" cap="non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◉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Service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42;p26">
              <a:extLst>
                <a:ext uri="{FF2B5EF4-FFF2-40B4-BE49-F238E27FC236}">
                  <a16:creationId xmlns:a16="http://schemas.microsoft.com/office/drawing/2014/main" id="{0ED071B3-2355-FC13-9F47-DBFAEA6AE641}"/>
                </a:ext>
              </a:extLst>
            </p:cNvPr>
            <p:cNvSpPr txBox="1"/>
            <p:nvPr/>
          </p:nvSpPr>
          <p:spPr>
            <a:xfrm>
              <a:off x="6820858" y="4667205"/>
              <a:ext cx="1446601" cy="658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FAQ </a:t>
              </a:r>
              <a:r>
                <a:rPr lang="fr-FR" sz="1400" b="0" i="0" u="none" strike="noStrike" cap="non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◉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Knowledge Base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1043;p26">
            <a:extLst>
              <a:ext uri="{FF2B5EF4-FFF2-40B4-BE49-F238E27FC236}">
                <a16:creationId xmlns:a16="http://schemas.microsoft.com/office/drawing/2014/main" id="{5E444F34-5D95-E5F1-27A2-D5B8C3C935F9}"/>
              </a:ext>
            </a:extLst>
          </p:cNvPr>
          <p:cNvSpPr txBox="1"/>
          <p:nvPr userDrawn="1"/>
        </p:nvSpPr>
        <p:spPr>
          <a:xfrm>
            <a:off x="548044" y="3898482"/>
            <a:ext cx="124255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Billboard</a:t>
            </a: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Digital </a:t>
            </a:r>
            <a:r>
              <a:rPr lang="fr-FR" sz="14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endParaRPr sz="10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044;p26">
            <a:extLst>
              <a:ext uri="{FF2B5EF4-FFF2-40B4-BE49-F238E27FC236}">
                <a16:creationId xmlns:a16="http://schemas.microsoft.com/office/drawing/2014/main" id="{2923866E-2319-15CD-9AAB-B7A823E88907}"/>
              </a:ext>
            </a:extLst>
          </p:cNvPr>
          <p:cNvSpPr txBox="1"/>
          <p:nvPr userDrawn="1"/>
        </p:nvSpPr>
        <p:spPr>
          <a:xfrm>
            <a:off x="605269" y="4277351"/>
            <a:ext cx="100764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Viral </a:t>
            </a:r>
            <a:r>
              <a:rPr lang="fr-FR" sz="1400" b="0" i="0" u="none" strike="noStrike" cap="none" dirty="0">
                <a:solidFill>
                  <a:srgbClr val="FFB72E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endParaRPr sz="1000" b="0" i="0" u="none" strike="noStrike" cap="none" dirty="0">
              <a:solidFill>
                <a:srgbClr val="FFB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1045;p26">
            <a:extLst>
              <a:ext uri="{FF2B5EF4-FFF2-40B4-BE49-F238E27FC236}">
                <a16:creationId xmlns:a16="http://schemas.microsoft.com/office/drawing/2014/main" id="{7BFBF093-0C80-D018-1398-F4C8CB1CB810}"/>
              </a:ext>
            </a:extLst>
          </p:cNvPr>
          <p:cNvSpPr txBox="1"/>
          <p:nvPr userDrawn="1"/>
        </p:nvSpPr>
        <p:spPr>
          <a:xfrm>
            <a:off x="486804" y="4529860"/>
            <a:ext cx="94487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 en ligne </a:t>
            </a:r>
            <a:r>
              <a:rPr lang="fr-FR" sz="14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1046;p26">
            <a:extLst>
              <a:ext uri="{FF2B5EF4-FFF2-40B4-BE49-F238E27FC236}">
                <a16:creationId xmlns:a16="http://schemas.microsoft.com/office/drawing/2014/main" id="{8C025B24-5DF3-7089-0542-401E2080D6A8}"/>
              </a:ext>
            </a:extLst>
          </p:cNvPr>
          <p:cNvSpPr txBox="1"/>
          <p:nvPr userDrawn="1"/>
        </p:nvSpPr>
        <p:spPr>
          <a:xfrm>
            <a:off x="3889644" y="4334539"/>
            <a:ext cx="106665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Websites</a:t>
            </a: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B2C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B72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◉</a:t>
            </a:r>
            <a:endParaRPr sz="1600" dirty="0"/>
          </a:p>
        </p:txBody>
      </p:sp>
      <p:sp>
        <p:nvSpPr>
          <p:cNvPr id="44" name="Google Shape;1047;p26">
            <a:extLst>
              <a:ext uri="{FF2B5EF4-FFF2-40B4-BE49-F238E27FC236}">
                <a16:creationId xmlns:a16="http://schemas.microsoft.com/office/drawing/2014/main" id="{81FAF184-5145-6EB9-378A-1D7976A2C10D}"/>
              </a:ext>
            </a:extLst>
          </p:cNvPr>
          <p:cNvSpPr txBox="1"/>
          <p:nvPr userDrawn="1"/>
        </p:nvSpPr>
        <p:spPr>
          <a:xfrm>
            <a:off x="3354079" y="5031465"/>
            <a:ext cx="53556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 Tour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048;p26">
            <a:extLst>
              <a:ext uri="{FF2B5EF4-FFF2-40B4-BE49-F238E27FC236}">
                <a16:creationId xmlns:a16="http://schemas.microsoft.com/office/drawing/2014/main" id="{3AC7C075-6EE9-71A3-AD33-A22C03D383B7}"/>
              </a:ext>
            </a:extLst>
          </p:cNvPr>
          <p:cNvSpPr txBox="1"/>
          <p:nvPr userDrawn="1"/>
        </p:nvSpPr>
        <p:spPr>
          <a:xfrm>
            <a:off x="3593143" y="5651997"/>
            <a:ext cx="850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Évènement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1049;p26">
            <a:extLst>
              <a:ext uri="{FF2B5EF4-FFF2-40B4-BE49-F238E27FC236}">
                <a16:creationId xmlns:a16="http://schemas.microsoft.com/office/drawing/2014/main" id="{B452B3ED-60E2-C058-F347-057C121A7D6F}"/>
              </a:ext>
            </a:extLst>
          </p:cNvPr>
          <p:cNvSpPr txBox="1"/>
          <p:nvPr userDrawn="1"/>
        </p:nvSpPr>
        <p:spPr>
          <a:xfrm>
            <a:off x="2337464" y="5361121"/>
            <a:ext cx="112685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Centre </a:t>
            </a:r>
            <a:r>
              <a:rPr lang="fr-FR" sz="14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Entrainement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050;p26">
            <a:extLst>
              <a:ext uri="{FF2B5EF4-FFF2-40B4-BE49-F238E27FC236}">
                <a16:creationId xmlns:a16="http://schemas.microsoft.com/office/drawing/2014/main" id="{A5D461D7-9C45-7593-99A0-B0CA1252A056}"/>
              </a:ext>
            </a:extLst>
          </p:cNvPr>
          <p:cNvSpPr txBox="1"/>
          <p:nvPr userDrawn="1"/>
        </p:nvSpPr>
        <p:spPr>
          <a:xfrm>
            <a:off x="4259038" y="5238645"/>
            <a:ext cx="9605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Opticiens</a:t>
            </a:r>
            <a:r>
              <a:rPr lang="fr-FR" sz="1400" b="0" i="0" u="none" strike="noStrike" cap="none" dirty="0">
                <a:solidFill>
                  <a:srgbClr val="FFB72E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endParaRPr sz="1000" b="0" i="0" u="none" strike="noStrike" cap="none" dirty="0">
              <a:solidFill>
                <a:srgbClr val="FFB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051;p26">
            <a:extLst>
              <a:ext uri="{FF2B5EF4-FFF2-40B4-BE49-F238E27FC236}">
                <a16:creationId xmlns:a16="http://schemas.microsoft.com/office/drawing/2014/main" id="{F46EA1DF-43B3-CEE7-0A31-6732071C95F4}"/>
              </a:ext>
            </a:extLst>
          </p:cNvPr>
          <p:cNvSpPr txBox="1"/>
          <p:nvPr userDrawn="1"/>
        </p:nvSpPr>
        <p:spPr>
          <a:xfrm>
            <a:off x="6208312" y="5027123"/>
            <a:ext cx="10208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rgbClr val="FFB72E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endParaRPr sz="1600" dirty="0">
              <a:solidFill>
                <a:srgbClr val="FFB72E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Journées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tests</a:t>
            </a:r>
            <a:endParaRPr sz="1600" dirty="0"/>
          </a:p>
        </p:txBody>
      </p:sp>
      <p:sp>
        <p:nvSpPr>
          <p:cNvPr id="49" name="Google Shape;1052;p26">
            <a:extLst>
              <a:ext uri="{FF2B5EF4-FFF2-40B4-BE49-F238E27FC236}">
                <a16:creationId xmlns:a16="http://schemas.microsoft.com/office/drawing/2014/main" id="{79221936-3E92-762C-5C8D-49245F992E93}"/>
              </a:ext>
            </a:extLst>
          </p:cNvPr>
          <p:cNvSpPr txBox="1"/>
          <p:nvPr userDrawn="1"/>
        </p:nvSpPr>
        <p:spPr>
          <a:xfrm>
            <a:off x="6876571" y="5018507"/>
            <a:ext cx="10208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rgbClr val="FFB72E"/>
                </a:solidFill>
                <a:latin typeface="Arial"/>
                <a:ea typeface="Arial"/>
                <a:cs typeface="Arial"/>
                <a:sym typeface="Arial"/>
              </a:rPr>
              <a:t>◉</a:t>
            </a:r>
            <a:endParaRPr sz="1600" dirty="0">
              <a:solidFill>
                <a:srgbClr val="FFB72E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Rides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Meet-ups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Image 50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32702A2C-B544-B550-4718-099CF0581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gic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37B381-B1D1-1CE3-25F6-47CDD3B4CA26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22486F-C80A-09E3-D2C5-CB94AA1F8037}"/>
              </a:ext>
            </a:extLst>
          </p:cNvPr>
          <p:cNvSpPr txBox="1"/>
          <p:nvPr userDrawn="1"/>
        </p:nvSpPr>
        <p:spPr>
          <a:xfrm>
            <a:off x="1177871" y="247973"/>
            <a:ext cx="311004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Magic Team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6D46FBF7-0A5D-5274-B4C9-267D3265E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A65BFC0-A2C5-5066-DE77-42C1122336E0}"/>
              </a:ext>
            </a:extLst>
          </p:cNvPr>
          <p:cNvSpPr txBox="1"/>
          <p:nvPr userDrawn="1"/>
        </p:nvSpPr>
        <p:spPr>
          <a:xfrm>
            <a:off x="319919" y="1204289"/>
            <a:ext cx="7584168" cy="3825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Indiquez ici la complémentarité des compétences de l’équipe pour adresser tous les besoins du projet</a:t>
            </a:r>
          </a:p>
        </p:txBody>
      </p:sp>
      <p:pic>
        <p:nvPicPr>
          <p:cNvPr id="2" name="Image 1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1103524C-BA94-73F3-2FEF-F3EFA498EC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37B381-B1D1-1CE3-25F6-47CDD3B4CA26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8E61982-BB96-A046-EDEB-4D7BD6D63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pic>
        <p:nvPicPr>
          <p:cNvPr id="3" name="Image 2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8B538ED9-3BCA-2F53-0189-9D23066528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2AE749E-11E5-D1F2-2F17-54B05C380516}"/>
              </a:ext>
            </a:extLst>
          </p:cNvPr>
          <p:cNvSpPr txBox="1"/>
          <p:nvPr userDrawn="1"/>
        </p:nvSpPr>
        <p:spPr>
          <a:xfrm>
            <a:off x="110835" y="1505116"/>
            <a:ext cx="12192001" cy="7986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fr-F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SYNOPSYS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B045F0-6615-2097-5AEE-438D74058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4812" y="264434"/>
            <a:ext cx="1342375" cy="1342375"/>
          </a:xfrm>
          <a:prstGeom prst="rect">
            <a:avLst/>
          </a:prstGeom>
        </p:spPr>
      </p:pic>
      <p:pic>
        <p:nvPicPr>
          <p:cNvPr id="10" name="Image 9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0F068C30-C6FC-E0AD-C47D-EC456D02F5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92" y="5841968"/>
            <a:ext cx="2485939" cy="9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5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5A7E9E6-6402-9387-6AFF-2BB7F2D7EB8D}"/>
              </a:ext>
            </a:extLst>
          </p:cNvPr>
          <p:cNvSpPr txBox="1"/>
          <p:nvPr userDrawn="1"/>
        </p:nvSpPr>
        <p:spPr>
          <a:xfrm>
            <a:off x="2812122" y="1745609"/>
            <a:ext cx="70560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latin typeface="Poppins" pitchFamily="2" charset="77"/>
                <a:cs typeface="Poppins" pitchFamily="2" charset="77"/>
              </a:rPr>
              <a:t>Pour la suite</a:t>
            </a:r>
            <a:endParaRPr lang="fr-FR" sz="48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D2AA30-A6CE-7F65-0D3F-0E6A726AF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2" y="4886838"/>
            <a:ext cx="1233370" cy="18085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7F1788-A3FE-E023-8E4B-281F6645AD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643" y="162646"/>
            <a:ext cx="2397865" cy="2261107"/>
          </a:xfrm>
          <a:prstGeom prst="rect">
            <a:avLst/>
          </a:prstGeom>
          <a:ln>
            <a:noFill/>
          </a:ln>
        </p:spPr>
      </p:pic>
      <p:pic>
        <p:nvPicPr>
          <p:cNvPr id="2" name="Image 1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306AB334-6B91-756F-9470-B44569545D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92" y="5841968"/>
            <a:ext cx="2485939" cy="9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9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B006DC9-0B2F-E17D-5E80-77A6FEBDE875}"/>
              </a:ext>
            </a:extLst>
          </p:cNvPr>
          <p:cNvSpPr txBox="1"/>
          <p:nvPr userDrawn="1"/>
        </p:nvSpPr>
        <p:spPr>
          <a:xfrm>
            <a:off x="1177871" y="247973"/>
            <a:ext cx="2059619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Besoins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59B25B-4A15-67FE-7017-FDF9BFA6EA25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B869DC47-0B99-217E-E332-9CD824F65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5A5281-C5E4-64D7-FA00-E91C371607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5969" y="2334031"/>
            <a:ext cx="5334462" cy="35603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149CBD1-50AA-4BF0-7AB2-C0467AFF7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7601" y="3066271"/>
            <a:ext cx="480257" cy="452866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36F3921-053D-9323-E6E6-44005379B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8160" y="3044383"/>
            <a:ext cx="480257" cy="452866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8A7DD66-AF0F-3909-5FB9-1FFC0973D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071" y="4415983"/>
            <a:ext cx="480257" cy="452866"/>
          </a:xfrm>
          <a:prstGeom prst="rect">
            <a:avLst/>
          </a:prstGeom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AAF6C72-9484-DABA-6423-44461BCAD02F}"/>
              </a:ext>
            </a:extLst>
          </p:cNvPr>
          <p:cNvSpPr txBox="1"/>
          <p:nvPr userDrawn="1"/>
        </p:nvSpPr>
        <p:spPr>
          <a:xfrm>
            <a:off x="280180" y="1159212"/>
            <a:ext cx="7352052" cy="65519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Répartissez ici les besoins rationnels / fonctionnalités attendus par le marché </a:t>
            </a:r>
            <a:b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selon qu’ils font appel au savoir-faire, à l’expérience d’usage ou à la </a:t>
            </a:r>
            <a:r>
              <a:rPr lang="fr-FR" sz="1100" dirty="0" err="1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simplexité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 (≠ complexité)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78A032-1B61-0D82-A54E-64B7BD048D8D}"/>
              </a:ext>
            </a:extLst>
          </p:cNvPr>
          <p:cNvSpPr txBox="1"/>
          <p:nvPr userDrawn="1"/>
        </p:nvSpPr>
        <p:spPr>
          <a:xfrm>
            <a:off x="2974623" y="3641717"/>
            <a:ext cx="1018448" cy="7940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9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Technologie, performance, précision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FB5AB1-4562-987C-5FE5-19467E76C0A9}"/>
              </a:ext>
            </a:extLst>
          </p:cNvPr>
          <p:cNvSpPr txBox="1"/>
          <p:nvPr userDrawn="1"/>
        </p:nvSpPr>
        <p:spPr>
          <a:xfrm>
            <a:off x="4500909" y="3519137"/>
            <a:ext cx="1018448" cy="7940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9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Communauté, plaisir, confort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2BB0E6-BB56-56FF-6D7C-E3421EF59CFB}"/>
              </a:ext>
            </a:extLst>
          </p:cNvPr>
          <p:cNvSpPr txBox="1"/>
          <p:nvPr userDrawn="1"/>
        </p:nvSpPr>
        <p:spPr>
          <a:xfrm>
            <a:off x="3709939" y="4996928"/>
            <a:ext cx="1124604" cy="51962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9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Design, Gain de temps, facilité</a:t>
            </a:r>
          </a:p>
        </p:txBody>
      </p:sp>
      <p:pic>
        <p:nvPicPr>
          <p:cNvPr id="8" name="Image 7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5B449AFF-FAE9-5B23-60F4-0076EEF9CD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1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ractiv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F05E02F-5BB2-D971-6B87-C906895DECE0}"/>
              </a:ext>
            </a:extLst>
          </p:cNvPr>
          <p:cNvSpPr txBox="1"/>
          <p:nvPr userDrawn="1"/>
        </p:nvSpPr>
        <p:spPr>
          <a:xfrm>
            <a:off x="1177871" y="247973"/>
            <a:ext cx="2675038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Attractivité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D39D2-576A-4CAD-7E57-B916E95C65DB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84120B29-29A3-5F1F-E548-E0088BC57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1FE3DB4A-2959-F922-0A3E-D4E2F140AF2E}"/>
              </a:ext>
            </a:extLst>
          </p:cNvPr>
          <p:cNvGrpSpPr/>
          <p:nvPr userDrawn="1"/>
        </p:nvGrpSpPr>
        <p:grpSpPr>
          <a:xfrm>
            <a:off x="360671" y="1822932"/>
            <a:ext cx="2987970" cy="3467660"/>
            <a:chOff x="339728" y="901943"/>
            <a:chExt cx="2987970" cy="346766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3DD7FCB-28F5-DF9B-EC3C-414C8562EE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728" y="1815745"/>
              <a:ext cx="2553355" cy="2553858"/>
            </a:xfrm>
            <a:prstGeom prst="ellipse">
              <a:avLst/>
            </a:prstGeom>
            <a:solidFill>
              <a:srgbClr val="FFD685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CE3519A9-1133-ECB2-4C41-8AC307A9F0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419" y="2166337"/>
              <a:ext cx="1851252" cy="1851617"/>
            </a:xfrm>
            <a:prstGeom prst="ellipse">
              <a:avLst/>
            </a:prstGeom>
            <a:solidFill>
              <a:srgbClr val="FFD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9250AA19-EF1F-43AE-88C8-3DE8AA7782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7578" y="2445899"/>
              <a:ext cx="1298084" cy="1298340"/>
            </a:xfrm>
            <a:prstGeom prst="ellipse">
              <a:avLst/>
            </a:prstGeom>
            <a:solidFill>
              <a:srgbClr val="FFB7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09A97B7-4C00-6039-D20D-0B9BB0CF5665}"/>
                </a:ext>
              </a:extLst>
            </p:cNvPr>
            <p:cNvSpPr txBox="1"/>
            <p:nvPr/>
          </p:nvSpPr>
          <p:spPr>
            <a:xfrm>
              <a:off x="1080671" y="2554319"/>
              <a:ext cx="1090948" cy="32742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spcBef>
                  <a:spcPts val="0"/>
                </a:spcBef>
              </a:pPr>
              <a:r>
                <a:rPr lang="fr-FR" sz="1100" b="1" dirty="0">
                  <a:solidFill>
                    <a:srgbClr val="EA9100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POURQUOI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BD282E9-3BB6-313B-9A70-BBB9F743389F}"/>
                </a:ext>
              </a:extLst>
            </p:cNvPr>
            <p:cNvSpPr txBox="1"/>
            <p:nvPr/>
          </p:nvSpPr>
          <p:spPr>
            <a:xfrm>
              <a:off x="1094078" y="2041385"/>
              <a:ext cx="1090948" cy="614715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spcBef>
                  <a:spcPts val="0"/>
                </a:spcBef>
              </a:pPr>
              <a:r>
                <a:rPr lang="fr-FR" sz="1100" b="1" dirty="0">
                  <a:solidFill>
                    <a:srgbClr val="FFB72E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COMMENT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5F62519-B950-C1D9-2A02-888D744C6DF4}"/>
                </a:ext>
              </a:extLst>
            </p:cNvPr>
            <p:cNvSpPr txBox="1"/>
            <p:nvPr/>
          </p:nvSpPr>
          <p:spPr>
            <a:xfrm>
              <a:off x="1060532" y="1734027"/>
              <a:ext cx="1090948" cy="614715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spcBef>
                  <a:spcPts val="0"/>
                </a:spcBef>
              </a:pPr>
              <a:r>
                <a:rPr lang="fr-FR" sz="1100" b="1" dirty="0">
                  <a:solidFill>
                    <a:srgbClr val="FFB72E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QUOI</a:t>
              </a: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7DCAA9AF-5E56-54C9-93DF-BB4974FBE652}"/>
                </a:ext>
              </a:extLst>
            </p:cNvPr>
            <p:cNvCxnSpPr>
              <a:cxnSpLocks/>
              <a:stCxn id="9" idx="7"/>
            </p:cNvCxnSpPr>
            <p:nvPr/>
          </p:nvCxnSpPr>
          <p:spPr>
            <a:xfrm flipV="1">
              <a:off x="2075562" y="901943"/>
              <a:ext cx="786735" cy="1734093"/>
            </a:xfrm>
            <a:prstGeom prst="line">
              <a:avLst/>
            </a:prstGeom>
            <a:ln w="31750">
              <a:solidFill>
                <a:srgbClr val="FFB7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864F092F-6B64-6C02-B79A-A7CAD2464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293" y="903638"/>
              <a:ext cx="468405" cy="6367"/>
            </a:xfrm>
            <a:prstGeom prst="line">
              <a:avLst/>
            </a:prstGeom>
            <a:ln w="31750">
              <a:solidFill>
                <a:srgbClr val="FFB72E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485DCCED-9997-E568-FC38-4BD50DE8EC2A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 flipV="1">
              <a:off x="2274561" y="3208173"/>
              <a:ext cx="476286" cy="538618"/>
            </a:xfrm>
            <a:prstGeom prst="line">
              <a:avLst/>
            </a:prstGeom>
            <a:ln w="31750">
              <a:solidFill>
                <a:srgbClr val="FFDD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06476BB-5057-52B1-B98F-AF0920A92DBD}"/>
                </a:ext>
              </a:extLst>
            </p:cNvPr>
            <p:cNvCxnSpPr>
              <a:cxnSpLocks/>
            </p:cNvCxnSpPr>
            <p:nvPr/>
          </p:nvCxnSpPr>
          <p:spPr>
            <a:xfrm>
              <a:off x="2750847" y="3208173"/>
              <a:ext cx="494702" cy="0"/>
            </a:xfrm>
            <a:prstGeom prst="line">
              <a:avLst/>
            </a:prstGeom>
            <a:ln w="31750">
              <a:solidFill>
                <a:srgbClr val="FFDD6A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100F96EB-F40C-1578-7236-DC2228485F79}"/>
              </a:ext>
            </a:extLst>
          </p:cNvPr>
          <p:cNvSpPr txBox="1"/>
          <p:nvPr userDrawn="1"/>
        </p:nvSpPr>
        <p:spPr>
          <a:xfrm>
            <a:off x="3391209" y="1921110"/>
            <a:ext cx="44815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H" sz="800" b="1" i="1" dirty="0">
                <a:solidFill>
                  <a:srgbClr val="FFB72E"/>
                </a:solidFill>
                <a:effectLst/>
                <a:latin typeface="Poppins" pitchFamily="2" charset="77"/>
                <a:cs typeface="Poppins" pitchFamily="2" charset="77"/>
              </a:rPr>
              <a:t>Dans quelle grandes tendances ou mouvement de marché s’inscrit l’innovation ?</a:t>
            </a:r>
            <a:endParaRPr lang="fr-FR" sz="800" b="1" i="1" dirty="0">
              <a:solidFill>
                <a:srgbClr val="FFB72E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A1E2C88-9897-714F-D5B1-4184DD103F00}"/>
              </a:ext>
            </a:extLst>
          </p:cNvPr>
          <p:cNvCxnSpPr>
            <a:cxnSpLocks/>
            <a:stCxn id="7" idx="4"/>
          </p:cNvCxnSpPr>
          <p:nvPr userDrawn="1"/>
        </p:nvCxnSpPr>
        <p:spPr>
          <a:xfrm>
            <a:off x="1637349" y="5290592"/>
            <a:ext cx="1101481" cy="632454"/>
          </a:xfrm>
          <a:prstGeom prst="line">
            <a:avLst/>
          </a:prstGeom>
          <a:ln w="31750">
            <a:solidFill>
              <a:srgbClr val="FFE9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B80B34E-F385-BFC1-4CF0-26FBC26E57C5}"/>
              </a:ext>
            </a:extLst>
          </p:cNvPr>
          <p:cNvCxnSpPr>
            <a:cxnSpLocks/>
          </p:cNvCxnSpPr>
          <p:nvPr userDrawn="1"/>
        </p:nvCxnSpPr>
        <p:spPr>
          <a:xfrm>
            <a:off x="2683583" y="5923046"/>
            <a:ext cx="573520" cy="0"/>
          </a:xfrm>
          <a:prstGeom prst="line">
            <a:avLst/>
          </a:prstGeom>
          <a:ln w="31750">
            <a:solidFill>
              <a:srgbClr val="FFE9BE"/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C762C25-0B76-E52D-53EC-07B17FDB5ED0}"/>
              </a:ext>
            </a:extLst>
          </p:cNvPr>
          <p:cNvSpPr txBox="1"/>
          <p:nvPr userDrawn="1"/>
        </p:nvSpPr>
        <p:spPr>
          <a:xfrm>
            <a:off x="3357398" y="4198765"/>
            <a:ext cx="44815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H" sz="800" b="1" i="1" dirty="0">
                <a:solidFill>
                  <a:srgbClr val="FFB72E"/>
                </a:solidFill>
                <a:effectLst/>
                <a:latin typeface="Poppins" pitchFamily="2" charset="77"/>
                <a:cs typeface="Poppins" pitchFamily="2" charset="77"/>
              </a:rPr>
              <a:t>De quelle manière (offre, méthode, approche) pensez-vous adresser les enjeux identifiés ?</a:t>
            </a:r>
            <a:endParaRPr lang="fr-FR" sz="800" b="1" i="1" dirty="0">
              <a:solidFill>
                <a:srgbClr val="FFB72E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5978E03-8ADD-F188-DC98-E48EE811E60D}"/>
              </a:ext>
            </a:extLst>
          </p:cNvPr>
          <p:cNvSpPr txBox="1"/>
          <p:nvPr userDrawn="1"/>
        </p:nvSpPr>
        <p:spPr>
          <a:xfrm>
            <a:off x="3317401" y="6031809"/>
            <a:ext cx="43775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H" sz="800" b="1" i="1" dirty="0">
                <a:solidFill>
                  <a:srgbClr val="FFB72E"/>
                </a:solidFill>
                <a:effectLst/>
                <a:latin typeface="Poppins" pitchFamily="2" charset="77"/>
                <a:cs typeface="Poppins" pitchFamily="2" charset="77"/>
              </a:rPr>
              <a:t>Sous quelle forme l’innovation doit-elle être présentée au marché ?</a:t>
            </a:r>
            <a:endParaRPr lang="fr-FR" sz="800" b="1" i="1" dirty="0">
              <a:solidFill>
                <a:srgbClr val="FFB72E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59F9E38-D9B6-CAA9-724D-E9CF1D661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5475" y="3598140"/>
            <a:ext cx="758763" cy="715488"/>
          </a:xfrm>
          <a:prstGeom prst="rect">
            <a:avLst/>
          </a:prstGeom>
          <a:ln>
            <a:noFill/>
          </a:ln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C45C36C-56F4-1A0D-5BBD-04AA2FAD531A}"/>
              </a:ext>
            </a:extLst>
          </p:cNvPr>
          <p:cNvSpPr txBox="1"/>
          <p:nvPr userDrawn="1"/>
        </p:nvSpPr>
        <p:spPr>
          <a:xfrm>
            <a:off x="3317401" y="5768443"/>
            <a:ext cx="1571212" cy="30585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1200" b="1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#La solution à développer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727EC77-3F8C-271D-1894-697BBC191215}"/>
              </a:ext>
            </a:extLst>
          </p:cNvPr>
          <p:cNvSpPr txBox="1"/>
          <p:nvPr userDrawn="1"/>
        </p:nvSpPr>
        <p:spPr>
          <a:xfrm>
            <a:off x="3377914" y="1670006"/>
            <a:ext cx="1571212" cy="30585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1200" b="1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#La problématique de valeur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4718ED8-2370-19BD-F462-5B3731F68510}"/>
              </a:ext>
            </a:extLst>
          </p:cNvPr>
          <p:cNvSpPr txBox="1"/>
          <p:nvPr userDrawn="1"/>
        </p:nvSpPr>
        <p:spPr>
          <a:xfrm>
            <a:off x="3327549" y="3968899"/>
            <a:ext cx="1852409" cy="30585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1200" b="1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# Les moyens/outils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41D516C-230C-6784-6A1E-2F0991BB3E03}"/>
              </a:ext>
            </a:extLst>
          </p:cNvPr>
          <p:cNvSpPr txBox="1"/>
          <p:nvPr userDrawn="1"/>
        </p:nvSpPr>
        <p:spPr>
          <a:xfrm>
            <a:off x="152727" y="1046701"/>
            <a:ext cx="8160946" cy="6551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Décrivez la vision émotionnelle du projet, le « </a:t>
            </a:r>
            <a:r>
              <a:rPr lang="fr-FR" sz="1100" dirty="0" err="1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why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 », le « </a:t>
            </a:r>
            <a:r>
              <a:rPr lang="fr-FR" sz="1100" dirty="0" err="1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drama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 » (ex., les indicateurs de </a:t>
            </a:r>
            <a:r>
              <a:rPr lang="fr-FR" sz="1100" dirty="0" err="1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sustainability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 ou sur des macros tendances de marché). Puis, indiquez comment vous adressez cette vision et quelle est votre solution.</a:t>
            </a:r>
          </a:p>
        </p:txBody>
      </p:sp>
      <p:pic>
        <p:nvPicPr>
          <p:cNvPr id="2" name="Image 1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980ECBD1-A28F-D19C-66BF-8035D7B8CC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9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AAC22F-C0F2-6C84-B9E3-601A767BE83C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06F9C8-13AE-9D34-7306-A2CEBEEAD793}"/>
              </a:ext>
            </a:extLst>
          </p:cNvPr>
          <p:cNvSpPr txBox="1"/>
          <p:nvPr userDrawn="1"/>
        </p:nvSpPr>
        <p:spPr>
          <a:xfrm>
            <a:off x="1177871" y="247973"/>
            <a:ext cx="278157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Sponsoring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93B02EDC-D06F-2E2B-3AEB-15AD3BD80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E9DE0F9-A508-856B-2701-929CAE77BC68}"/>
              </a:ext>
            </a:extLst>
          </p:cNvPr>
          <p:cNvSpPr txBox="1"/>
          <p:nvPr userDrawn="1"/>
        </p:nvSpPr>
        <p:spPr>
          <a:xfrm>
            <a:off x="221972" y="1157062"/>
            <a:ext cx="7352052" cy="55502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Indiquer quels sont les sponsors ou partenaires indispensables au développement du projet </a:t>
            </a:r>
            <a:b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et préciser les sponsors déjà acquis </a:t>
            </a:r>
          </a:p>
        </p:txBody>
      </p:sp>
      <p:pic>
        <p:nvPicPr>
          <p:cNvPr id="2" name="Image 1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D7BB225F-CDA4-F9D1-BAA3-1F7A8E3D21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9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itim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141B37-6F07-A193-3320-77992FA618CF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72288D-AB8F-5F7F-1D77-1F0C96A5A90B}"/>
              </a:ext>
            </a:extLst>
          </p:cNvPr>
          <p:cNvSpPr txBox="1"/>
          <p:nvPr userDrawn="1"/>
        </p:nvSpPr>
        <p:spPr>
          <a:xfrm>
            <a:off x="1177871" y="247973"/>
            <a:ext cx="2479729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Légitimité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6512A5D-3B17-3436-99F8-720545C57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B89716-6C21-BF70-A913-372956288F0E}"/>
              </a:ext>
            </a:extLst>
          </p:cNvPr>
          <p:cNvSpPr txBox="1"/>
          <p:nvPr userDrawn="1"/>
        </p:nvSpPr>
        <p:spPr>
          <a:xfrm>
            <a:off x="221972" y="1157062"/>
            <a:ext cx="7352052" cy="555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Révélez ici sur quels piliers l’équipe se repose pour légitimer le développement de ce projet</a:t>
            </a:r>
            <a:b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(présence sur le marché, science, expérience de l’équipe, …) </a:t>
            </a:r>
          </a:p>
        </p:txBody>
      </p:sp>
      <p:pic>
        <p:nvPicPr>
          <p:cNvPr id="8" name="Picture 14" descr="Concentric hexagons">
            <a:extLst>
              <a:ext uri="{FF2B5EF4-FFF2-40B4-BE49-F238E27FC236}">
                <a16:creationId xmlns:a16="http://schemas.microsoft.com/office/drawing/2014/main" id="{435D6F39-C05B-C4E0-0224-7EFAAACB37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9420" y="2216696"/>
            <a:ext cx="2617484" cy="24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98B66C99-5254-D46C-81C5-E401160556A8}"/>
              </a:ext>
            </a:extLst>
          </p:cNvPr>
          <p:cNvGrpSpPr/>
          <p:nvPr userDrawn="1"/>
        </p:nvGrpSpPr>
        <p:grpSpPr>
          <a:xfrm>
            <a:off x="3167551" y="1818422"/>
            <a:ext cx="1763642" cy="301369"/>
            <a:chOff x="3827969" y="1780721"/>
            <a:chExt cx="1763642" cy="301369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571FE81-7C41-12E5-C9A5-9E8EA56E7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969" y="1780721"/>
              <a:ext cx="295916" cy="295916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F05AE2-6BB0-6DD4-3C92-BEB72B8D272F}"/>
                </a:ext>
              </a:extLst>
            </p:cNvPr>
            <p:cNvSpPr txBox="1"/>
            <p:nvPr/>
          </p:nvSpPr>
          <p:spPr>
            <a:xfrm>
              <a:off x="4103687" y="1820480"/>
              <a:ext cx="14879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RÈGLEMENTAIRES</a:t>
              </a:r>
              <a:endParaRPr lang="fr-FR" sz="1100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4827F3D-28D6-3DB5-0699-670AECEB1247}"/>
              </a:ext>
            </a:extLst>
          </p:cNvPr>
          <p:cNvGrpSpPr/>
          <p:nvPr userDrawn="1"/>
        </p:nvGrpSpPr>
        <p:grpSpPr>
          <a:xfrm>
            <a:off x="1304871" y="2659531"/>
            <a:ext cx="1789506" cy="291009"/>
            <a:chOff x="5765244" y="2637998"/>
            <a:chExt cx="1789506" cy="291009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9B39CA8-3FD0-1EB2-D447-A9A5E1799CAC}"/>
                </a:ext>
              </a:extLst>
            </p:cNvPr>
            <p:cNvSpPr txBox="1"/>
            <p:nvPr/>
          </p:nvSpPr>
          <p:spPr>
            <a:xfrm>
              <a:off x="5834224" y="2667397"/>
              <a:ext cx="172052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latin typeface="Poppins" pitchFamily="2" charset="77"/>
                  <a:cs typeface="Poppins" pitchFamily="2" charset="77"/>
                </a:rPr>
                <a:t>PUBLICATIONS</a:t>
              </a:r>
              <a:endParaRPr lang="fr-FR" sz="1100" dirty="0"/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9B8709F-DB8C-6F6B-0DFC-FCA0F540E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244" y="2637998"/>
              <a:ext cx="291009" cy="291009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8BA52CB-5276-8950-B2F7-3AC92DA8942A}"/>
              </a:ext>
            </a:extLst>
          </p:cNvPr>
          <p:cNvGrpSpPr/>
          <p:nvPr userDrawn="1"/>
        </p:nvGrpSpPr>
        <p:grpSpPr>
          <a:xfrm>
            <a:off x="5238102" y="2672471"/>
            <a:ext cx="2296267" cy="291729"/>
            <a:chOff x="5783046" y="3877266"/>
            <a:chExt cx="2163840" cy="291729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C137F5A-72FE-D41C-1D94-04746DE07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3046" y="3877266"/>
              <a:ext cx="265130" cy="26513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2589803-B651-DAE9-3D74-A423395A40C3}"/>
                </a:ext>
              </a:extLst>
            </p:cNvPr>
            <p:cNvSpPr txBox="1"/>
            <p:nvPr/>
          </p:nvSpPr>
          <p:spPr>
            <a:xfrm>
              <a:off x="5820029" y="3907385"/>
              <a:ext cx="212685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EXPERTISE RECONNUE</a:t>
              </a:r>
              <a:endParaRPr lang="fr-FR" sz="1100" dirty="0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F89DB646-05FD-77A5-8819-29E4814484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52" y="4648123"/>
            <a:ext cx="357659" cy="35765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B0B4479-0F06-5EF8-01FF-19BEDDCB9F79}"/>
              </a:ext>
            </a:extLst>
          </p:cNvPr>
          <p:cNvSpPr txBox="1"/>
          <p:nvPr userDrawn="1"/>
        </p:nvSpPr>
        <p:spPr>
          <a:xfrm>
            <a:off x="3040638" y="4761775"/>
            <a:ext cx="14879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SECTORIELLE</a:t>
            </a:r>
            <a:endParaRPr lang="fr-FR" sz="11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B2B6925-0D43-A047-0098-655484B5D29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05" y="3861465"/>
            <a:ext cx="364163" cy="364163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3176290E-BEF3-B96C-65BE-9E1678830822}"/>
              </a:ext>
            </a:extLst>
          </p:cNvPr>
          <p:cNvGrpSpPr/>
          <p:nvPr userDrawn="1"/>
        </p:nvGrpSpPr>
        <p:grpSpPr>
          <a:xfrm>
            <a:off x="487671" y="3814604"/>
            <a:ext cx="2375736" cy="364162"/>
            <a:chOff x="822527" y="2784673"/>
            <a:chExt cx="2375736" cy="364162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281146C-A43C-B487-C6D3-8AF9AF5AA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101" y="2784673"/>
              <a:ext cx="364162" cy="364162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E257F6F-D928-2E2E-8E85-8441C60718F2}"/>
                </a:ext>
              </a:extLst>
            </p:cNvPr>
            <p:cNvSpPr txBox="1"/>
            <p:nvPr/>
          </p:nvSpPr>
          <p:spPr>
            <a:xfrm>
              <a:off x="822527" y="2883657"/>
              <a:ext cx="230591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EXPÉRIENCE TERRAIN</a:t>
              </a:r>
              <a:endParaRPr lang="fr-FR" sz="1100" dirty="0"/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C98CE0D0-E923-1018-F5EB-A15E8F536453}"/>
              </a:ext>
            </a:extLst>
          </p:cNvPr>
          <p:cNvSpPr txBox="1"/>
          <p:nvPr userDrawn="1"/>
        </p:nvSpPr>
        <p:spPr>
          <a:xfrm>
            <a:off x="5247476" y="3928656"/>
            <a:ext cx="14879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LOBBY/INFLUENCE</a:t>
            </a:r>
            <a:endParaRPr lang="fr-FR" sz="1100" dirty="0"/>
          </a:p>
        </p:txBody>
      </p:sp>
      <p:pic>
        <p:nvPicPr>
          <p:cNvPr id="2" name="Image 1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4E55D6A3-A48A-448E-56F6-83E30F2B7C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éni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4B983D92-1554-0D3B-0230-6E15508A47B1}"/>
              </a:ext>
            </a:extLst>
          </p:cNvPr>
          <p:cNvSpPr txBox="1"/>
          <p:nvPr userDrawn="1"/>
        </p:nvSpPr>
        <p:spPr>
          <a:xfrm>
            <a:off x="1177871" y="247973"/>
            <a:ext cx="2453096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Ingénierie</a:t>
            </a:r>
          </a:p>
        </p:txBody>
      </p:sp>
      <p:pic>
        <p:nvPicPr>
          <p:cNvPr id="28" name="Graphique 27">
            <a:extLst>
              <a:ext uri="{FF2B5EF4-FFF2-40B4-BE49-F238E27FC236}">
                <a16:creationId xmlns:a16="http://schemas.microsoft.com/office/drawing/2014/main" id="{96F971ED-5195-1E0A-55A9-A04B1A7E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5A938D6-A58C-9A01-5912-E7A006A56013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FA36DAA-4D7C-9DF9-8BFD-A32B3A3A20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91" t="6448" r="38968" b="6497"/>
          <a:stretch/>
        </p:blipFill>
        <p:spPr>
          <a:xfrm>
            <a:off x="2790957" y="1741564"/>
            <a:ext cx="1170752" cy="479831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04A03E8-7A38-9BBE-B266-FD33A76DA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06" y="2268785"/>
            <a:ext cx="2044700" cy="4064000"/>
          </a:xfrm>
          <a:prstGeom prst="rect">
            <a:avLst/>
          </a:prstGeom>
        </p:spPr>
      </p:pic>
      <p:sp>
        <p:nvSpPr>
          <p:cNvPr id="34" name="Organigramme : Alternative 27">
            <a:extLst>
              <a:ext uri="{FF2B5EF4-FFF2-40B4-BE49-F238E27FC236}">
                <a16:creationId xmlns:a16="http://schemas.microsoft.com/office/drawing/2014/main" id="{6D2E0467-D8E2-2FE9-4BCB-FC3B2BE2E31B}"/>
              </a:ext>
            </a:extLst>
          </p:cNvPr>
          <p:cNvSpPr/>
          <p:nvPr userDrawn="1"/>
        </p:nvSpPr>
        <p:spPr>
          <a:xfrm>
            <a:off x="360671" y="2399632"/>
            <a:ext cx="2052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TEST SYSTÈME, LANCEMENT ET INDUSTRIALISATION</a:t>
            </a:r>
            <a:endParaRPr lang="fr-FR" sz="900" b="1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Organigramme : Alternative 27">
            <a:extLst>
              <a:ext uri="{FF2B5EF4-FFF2-40B4-BE49-F238E27FC236}">
                <a16:creationId xmlns:a16="http://schemas.microsoft.com/office/drawing/2014/main" id="{B81BE0BE-5407-A192-FDA7-9231B7E12BD3}"/>
              </a:ext>
            </a:extLst>
          </p:cNvPr>
          <p:cNvSpPr/>
          <p:nvPr userDrawn="1"/>
        </p:nvSpPr>
        <p:spPr>
          <a:xfrm>
            <a:off x="360671" y="3830188"/>
            <a:ext cx="2052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DÉMONSTRATION DE LA TECHNOLOGIE</a:t>
            </a:r>
            <a:endParaRPr lang="fr-FR" sz="900" b="1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Organigramme : Alternative 27">
            <a:extLst>
              <a:ext uri="{FF2B5EF4-FFF2-40B4-BE49-F238E27FC236}">
                <a16:creationId xmlns:a16="http://schemas.microsoft.com/office/drawing/2014/main" id="{E1D3D8FE-C9B8-982D-2FE2-737BC592F950}"/>
              </a:ext>
            </a:extLst>
          </p:cNvPr>
          <p:cNvSpPr/>
          <p:nvPr userDrawn="1"/>
        </p:nvSpPr>
        <p:spPr>
          <a:xfrm>
            <a:off x="360671" y="5260995"/>
            <a:ext cx="2052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RECHERCHE ET DÉMONSTRATION FAISABILITÉ</a:t>
            </a:r>
            <a:endParaRPr lang="fr-FR" sz="900" b="1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Organigramme : Alternative 27">
            <a:extLst>
              <a:ext uri="{FF2B5EF4-FFF2-40B4-BE49-F238E27FC236}">
                <a16:creationId xmlns:a16="http://schemas.microsoft.com/office/drawing/2014/main" id="{93C56C5B-38FA-0863-5514-57E03D432892}"/>
              </a:ext>
            </a:extLst>
          </p:cNvPr>
          <p:cNvSpPr/>
          <p:nvPr userDrawn="1"/>
        </p:nvSpPr>
        <p:spPr>
          <a:xfrm>
            <a:off x="360671" y="5698236"/>
            <a:ext cx="2052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chemeClr val="bg1">
                    <a:lumMod val="7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RECHERCHE ET TECHNOLOGIQUE FONDAMENTALE</a:t>
            </a:r>
            <a:endParaRPr lang="fr-FR" sz="900" b="1" dirty="0">
              <a:solidFill>
                <a:schemeClr val="bg1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Organigramme : Alternative 27">
            <a:extLst>
              <a:ext uri="{FF2B5EF4-FFF2-40B4-BE49-F238E27FC236}">
                <a16:creationId xmlns:a16="http://schemas.microsoft.com/office/drawing/2014/main" id="{25F2B327-0851-B053-6135-8E35C750228B}"/>
              </a:ext>
            </a:extLst>
          </p:cNvPr>
          <p:cNvSpPr/>
          <p:nvPr userDrawn="1"/>
        </p:nvSpPr>
        <p:spPr>
          <a:xfrm>
            <a:off x="360671" y="4545869"/>
            <a:ext cx="2052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chemeClr val="bg1">
                    <a:lumMod val="7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DÉVELOPPEMENT DE LA TECHNOLOGIE</a:t>
            </a:r>
            <a:endParaRPr lang="fr-FR" sz="900" b="1" dirty="0">
              <a:solidFill>
                <a:schemeClr val="bg1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Organigramme : Alternative 27">
            <a:extLst>
              <a:ext uri="{FF2B5EF4-FFF2-40B4-BE49-F238E27FC236}">
                <a16:creationId xmlns:a16="http://schemas.microsoft.com/office/drawing/2014/main" id="{30561C13-0F62-FF69-9690-8D430327C3FD}"/>
              </a:ext>
            </a:extLst>
          </p:cNvPr>
          <p:cNvSpPr/>
          <p:nvPr userDrawn="1"/>
        </p:nvSpPr>
        <p:spPr>
          <a:xfrm>
            <a:off x="360671" y="3078964"/>
            <a:ext cx="2052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chemeClr val="bg1">
                    <a:lumMod val="7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DÉVELOPPEMENT SYSTÈME/SOUS-SYSTÈME</a:t>
            </a:r>
            <a:endParaRPr lang="fr-FR" sz="900" b="1" dirty="0">
              <a:solidFill>
                <a:schemeClr val="bg1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2E23765-3790-C2A6-48B1-F36087FC1CA0}"/>
              </a:ext>
            </a:extLst>
          </p:cNvPr>
          <p:cNvSpPr txBox="1"/>
          <p:nvPr userDrawn="1"/>
        </p:nvSpPr>
        <p:spPr>
          <a:xfrm>
            <a:off x="261524" y="1155652"/>
            <a:ext cx="7714076" cy="3825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Précisez le niveau maturité technologique du projet (niveau TRL) à date en supprimant les mentions inutiles et en ne conservant que la bonne description (laboratoire, prototypage, MVP, tests en conditions restreintes, tests en conditions réelles, etc…)</a:t>
            </a:r>
          </a:p>
        </p:txBody>
      </p:sp>
      <p:pic>
        <p:nvPicPr>
          <p:cNvPr id="2" name="Image 1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706652A0-F500-10F6-93F5-414C8824D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4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cur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DE724-9ACA-90DC-BFF9-C262D62EC1DB}"/>
              </a:ext>
            </a:extLst>
          </p:cNvPr>
          <p:cNvSpPr/>
          <p:nvPr userDrawn="1"/>
        </p:nvSpPr>
        <p:spPr>
          <a:xfrm>
            <a:off x="1273121" y="909333"/>
            <a:ext cx="5920159" cy="45719"/>
          </a:xfrm>
          <a:prstGeom prst="rect">
            <a:avLst/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C1575F-DA34-8881-C501-31D38D864913}"/>
              </a:ext>
            </a:extLst>
          </p:cNvPr>
          <p:cNvSpPr txBox="1"/>
          <p:nvPr userDrawn="1"/>
        </p:nvSpPr>
        <p:spPr>
          <a:xfrm>
            <a:off x="1177871" y="247973"/>
            <a:ext cx="502762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Sécurisation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0CF8997A-F2DC-6D55-80A2-7103CD389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671" y="247973"/>
            <a:ext cx="720000" cy="72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EFD238D-6492-6A78-D17E-4B6719FBCD36}"/>
              </a:ext>
            </a:extLst>
          </p:cNvPr>
          <p:cNvSpPr txBox="1"/>
          <p:nvPr userDrawn="1"/>
        </p:nvSpPr>
        <p:spPr>
          <a:xfrm>
            <a:off x="178289" y="1471645"/>
            <a:ext cx="2606325" cy="55843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fr-FR" sz="1100" b="1" u="sng" dirty="0">
                <a:latin typeface="Poppins" panose="00000500000000000000" pitchFamily="50" charset="0"/>
                <a:cs typeface="Poppins" panose="00000500000000000000" pitchFamily="50" charset="0"/>
              </a:rPr>
              <a:t>NIVEAU DE PROTECTION </a:t>
            </a:r>
          </a:p>
          <a:p>
            <a:pPr>
              <a:spcBef>
                <a:spcPts val="0"/>
              </a:spcBef>
            </a:pPr>
            <a:r>
              <a:rPr lang="fr-FR" sz="1100" b="1" u="sng" dirty="0">
                <a:latin typeface="Poppins" panose="00000500000000000000" pitchFamily="50" charset="0"/>
                <a:cs typeface="Poppins" panose="00000500000000000000" pitchFamily="50" charset="0"/>
              </a:rPr>
              <a:t>ACTUEL/REQUIS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ADEE4C3-54AD-FA8E-1C60-3D1927E0EB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1070" y="2070052"/>
            <a:ext cx="1391074" cy="3411684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50747543-1367-D799-9B92-90FD26EA7625}"/>
              </a:ext>
            </a:extLst>
          </p:cNvPr>
          <p:cNvGrpSpPr/>
          <p:nvPr userDrawn="1"/>
        </p:nvGrpSpPr>
        <p:grpSpPr>
          <a:xfrm>
            <a:off x="3987602" y="1570693"/>
            <a:ext cx="3831346" cy="3797404"/>
            <a:chOff x="3932588" y="1207850"/>
            <a:chExt cx="4783191" cy="4740817"/>
          </a:xfrm>
        </p:grpSpPr>
        <p:pic>
          <p:nvPicPr>
            <p:cNvPr id="17" name="Picture 4" descr="Free Online Graph Paper / Spider">
              <a:extLst>
                <a:ext uri="{FF2B5EF4-FFF2-40B4-BE49-F238E27FC236}">
                  <a16:creationId xmlns:a16="http://schemas.microsoft.com/office/drawing/2014/main" id="{29D45047-9AF3-2C93-7274-54EE6F8A1B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86"/>
            <a:stretch/>
          </p:blipFill>
          <p:spPr bwMode="auto">
            <a:xfrm>
              <a:off x="4283110" y="1207850"/>
              <a:ext cx="4124533" cy="4740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5372168-31F5-032E-2929-62F962EF49CA}"/>
                </a:ext>
              </a:extLst>
            </p:cNvPr>
            <p:cNvCxnSpPr>
              <a:cxnSpLocks/>
              <a:stCxn id="20" idx="2"/>
              <a:endCxn id="23" idx="0"/>
            </p:cNvCxnSpPr>
            <p:nvPr/>
          </p:nvCxnSpPr>
          <p:spPr>
            <a:xfrm flipH="1">
              <a:off x="6346168" y="2100665"/>
              <a:ext cx="1664" cy="3599939"/>
            </a:xfrm>
            <a:prstGeom prst="line">
              <a:avLst/>
            </a:prstGeom>
            <a:ln w="31750">
              <a:solidFill>
                <a:srgbClr val="FFB72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0A677F27-2683-CF8D-CFEA-9618C9391E3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487794" y="3865019"/>
              <a:ext cx="3272255" cy="0"/>
            </a:xfrm>
            <a:prstGeom prst="line">
              <a:avLst/>
            </a:prstGeom>
            <a:ln w="31750">
              <a:solidFill>
                <a:srgbClr val="FFB72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rganigramme : Alternative 27">
              <a:extLst>
                <a:ext uri="{FF2B5EF4-FFF2-40B4-BE49-F238E27FC236}">
                  <a16:creationId xmlns:a16="http://schemas.microsoft.com/office/drawing/2014/main" id="{7187370E-D149-BB3C-C677-3B8D9F8BE8BF}"/>
                </a:ext>
              </a:extLst>
            </p:cNvPr>
            <p:cNvSpPr/>
            <p:nvPr/>
          </p:nvSpPr>
          <p:spPr>
            <a:xfrm>
              <a:off x="5662698" y="1863120"/>
              <a:ext cx="1370268" cy="237545"/>
            </a:xfrm>
            <a:prstGeom prst="flowChartAlternateProcess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solidFill>
                    <a:srgbClr val="FFB72E"/>
                  </a:solidFill>
                  <a:latin typeface="Open Sans"/>
                </a:rPr>
                <a:t>ORIGINALE</a:t>
              </a:r>
            </a:p>
          </p:txBody>
        </p:sp>
        <p:sp>
          <p:nvSpPr>
            <p:cNvPr id="21" name="Organigramme : Alternative 29">
              <a:extLst>
                <a:ext uri="{FF2B5EF4-FFF2-40B4-BE49-F238E27FC236}">
                  <a16:creationId xmlns:a16="http://schemas.microsoft.com/office/drawing/2014/main" id="{FFE49D4E-BC23-6CCC-DB0B-3B67FD939268}"/>
                </a:ext>
              </a:extLst>
            </p:cNvPr>
            <p:cNvSpPr/>
            <p:nvPr/>
          </p:nvSpPr>
          <p:spPr>
            <a:xfrm>
              <a:off x="3932588" y="3746246"/>
              <a:ext cx="971326" cy="237545"/>
            </a:xfrm>
            <a:prstGeom prst="flowChartAlternateProcess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solidFill>
                    <a:srgbClr val="FFB72E"/>
                  </a:solidFill>
                  <a:latin typeface="Open Sans"/>
                </a:rPr>
                <a:t>PARTAGÉE</a:t>
              </a:r>
            </a:p>
          </p:txBody>
        </p:sp>
        <p:sp>
          <p:nvSpPr>
            <p:cNvPr id="22" name="Organigramme : Alternative 30">
              <a:extLst>
                <a:ext uri="{FF2B5EF4-FFF2-40B4-BE49-F238E27FC236}">
                  <a16:creationId xmlns:a16="http://schemas.microsoft.com/office/drawing/2014/main" id="{A32143C8-DFE4-59E4-5BAC-F14E84824980}"/>
                </a:ext>
              </a:extLst>
            </p:cNvPr>
            <p:cNvSpPr/>
            <p:nvPr/>
          </p:nvSpPr>
          <p:spPr>
            <a:xfrm>
              <a:off x="7760049" y="3746246"/>
              <a:ext cx="955730" cy="237545"/>
            </a:xfrm>
            <a:prstGeom prst="flowChartAlternateProcess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solidFill>
                    <a:srgbClr val="FFB72E"/>
                  </a:solidFill>
                  <a:latin typeface="Open Sans"/>
                </a:rPr>
                <a:t>EXCLUSIVE</a:t>
              </a:r>
            </a:p>
          </p:txBody>
        </p:sp>
        <p:sp>
          <p:nvSpPr>
            <p:cNvPr id="23" name="Organigramme : Alternative 28">
              <a:extLst>
                <a:ext uri="{FF2B5EF4-FFF2-40B4-BE49-F238E27FC236}">
                  <a16:creationId xmlns:a16="http://schemas.microsoft.com/office/drawing/2014/main" id="{B9B6A4C7-5D21-8B8F-3CCE-70024F4F3BC8}"/>
                </a:ext>
              </a:extLst>
            </p:cNvPr>
            <p:cNvSpPr/>
            <p:nvPr/>
          </p:nvSpPr>
          <p:spPr>
            <a:xfrm>
              <a:off x="5687079" y="5700604"/>
              <a:ext cx="1318177" cy="237545"/>
            </a:xfrm>
            <a:prstGeom prst="flowChartAlternateProcess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solidFill>
                    <a:srgbClr val="FFB72E"/>
                  </a:solidFill>
                  <a:latin typeface="Open Sans"/>
                </a:rPr>
                <a:t>TRANSFERT</a:t>
              </a:r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1A1665F-DD3A-4525-EFE0-F12A0561A906}"/>
              </a:ext>
            </a:extLst>
          </p:cNvPr>
          <p:cNvCxnSpPr>
            <a:cxnSpLocks/>
          </p:cNvCxnSpPr>
          <p:nvPr userDrawn="1"/>
        </p:nvCxnSpPr>
        <p:spPr>
          <a:xfrm>
            <a:off x="3322931" y="2010078"/>
            <a:ext cx="0" cy="3471658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F88525BE-42C4-F58F-2CF0-2958DEDF418D}"/>
              </a:ext>
            </a:extLst>
          </p:cNvPr>
          <p:cNvSpPr txBox="1"/>
          <p:nvPr userDrawn="1"/>
        </p:nvSpPr>
        <p:spPr>
          <a:xfrm>
            <a:off x="220079" y="1076213"/>
            <a:ext cx="7352052" cy="3825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Décrivez l’état des lieux de la protection technique, réglementaire et intellectuelle du projet.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1FC7AD4-AE2E-96DE-B734-A311031B95ED}"/>
              </a:ext>
            </a:extLst>
          </p:cNvPr>
          <p:cNvSpPr txBox="1"/>
          <p:nvPr userDrawn="1"/>
        </p:nvSpPr>
        <p:spPr>
          <a:xfrm>
            <a:off x="3528304" y="1471645"/>
            <a:ext cx="2606325" cy="55843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fr-FR" sz="1100" b="1" u="sng" dirty="0">
                <a:latin typeface="Poppins" panose="00000500000000000000" pitchFamily="50" charset="0"/>
                <a:cs typeface="Poppins" panose="00000500000000000000" pitchFamily="50" charset="0"/>
              </a:rPr>
              <a:t>POSITIONNEMENT DE LA PROPRIÉTÉ INTELLECTUELLE DU PROJET</a:t>
            </a:r>
          </a:p>
        </p:txBody>
      </p:sp>
      <p:pic>
        <p:nvPicPr>
          <p:cNvPr id="2" name="Image 1" descr="Une image contenant logo, Graphique, clipart, symbole&#10;&#10;Description générée automatiquement">
            <a:extLst>
              <a:ext uri="{FF2B5EF4-FFF2-40B4-BE49-F238E27FC236}">
                <a16:creationId xmlns:a16="http://schemas.microsoft.com/office/drawing/2014/main" id="{EED33254-440D-A4CB-90F6-D933637CC0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324289"/>
            <a:ext cx="1563690" cy="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7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6">
            <a:extLst>
              <a:ext uri="{FF2B5EF4-FFF2-40B4-BE49-F238E27FC236}">
                <a16:creationId xmlns:a16="http://schemas.microsoft.com/office/drawing/2014/main" id="{8DA92AC3-C0B2-54B9-68AB-62D7862B87C2}"/>
              </a:ext>
            </a:extLst>
          </p:cNvPr>
          <p:cNvSpPr/>
          <p:nvPr userDrawn="1"/>
        </p:nvSpPr>
        <p:spPr>
          <a:xfrm flipH="1">
            <a:off x="10849626" y="-4324"/>
            <a:ext cx="1342374" cy="1156516"/>
          </a:xfrm>
          <a:custGeom>
            <a:avLst/>
            <a:gdLst>
              <a:gd name="connsiteX0" fmla="*/ 0 w 1342374"/>
              <a:gd name="connsiteY0" fmla="*/ 0 h 1156516"/>
              <a:gd name="connsiteX1" fmla="*/ 1319108 w 1342374"/>
              <a:gd name="connsiteY1" fmla="*/ 0 h 1156516"/>
              <a:gd name="connsiteX2" fmla="*/ 1323080 w 1342374"/>
              <a:gd name="connsiteY2" fmla="*/ 15446 h 1156516"/>
              <a:gd name="connsiteX3" fmla="*/ 1342374 w 1342374"/>
              <a:gd name="connsiteY3" fmla="*/ 206839 h 1156516"/>
              <a:gd name="connsiteX4" fmla="*/ 392697 w 1342374"/>
              <a:gd name="connsiteY4" fmla="*/ 1156516 h 1156516"/>
              <a:gd name="connsiteX5" fmla="*/ 23040 w 1342374"/>
              <a:gd name="connsiteY5" fmla="*/ 1081886 h 1156516"/>
              <a:gd name="connsiteX6" fmla="*/ 0 w 1342374"/>
              <a:gd name="connsiteY6" fmla="*/ 1070787 h 115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2374" h="1156516">
                <a:moveTo>
                  <a:pt x="0" y="0"/>
                </a:moveTo>
                <a:lnTo>
                  <a:pt x="1319108" y="0"/>
                </a:lnTo>
                <a:lnTo>
                  <a:pt x="1323080" y="15446"/>
                </a:lnTo>
                <a:cubicBezTo>
                  <a:pt x="1335731" y="77268"/>
                  <a:pt x="1342374" y="141278"/>
                  <a:pt x="1342374" y="206839"/>
                </a:cubicBezTo>
                <a:cubicBezTo>
                  <a:pt x="1342374" y="731331"/>
                  <a:pt x="917189" y="1156516"/>
                  <a:pt x="392697" y="1156516"/>
                </a:cubicBezTo>
                <a:cubicBezTo>
                  <a:pt x="261574" y="1156516"/>
                  <a:pt x="136658" y="1129942"/>
                  <a:pt x="23040" y="1081886"/>
                </a:cubicBezTo>
                <a:lnTo>
                  <a:pt x="0" y="1070787"/>
                </a:lnTo>
                <a:close/>
              </a:path>
            </a:pathLst>
          </a:custGeom>
          <a:solidFill>
            <a:srgbClr val="FF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Freeform: Shape 39">
            <a:extLst>
              <a:ext uri="{FF2B5EF4-FFF2-40B4-BE49-F238E27FC236}">
                <a16:creationId xmlns:a16="http://schemas.microsoft.com/office/drawing/2014/main" id="{00F3BB39-C8D4-923C-8C12-CFD0A241B7D6}"/>
              </a:ext>
            </a:extLst>
          </p:cNvPr>
          <p:cNvSpPr/>
          <p:nvPr userDrawn="1"/>
        </p:nvSpPr>
        <p:spPr>
          <a:xfrm flipH="1">
            <a:off x="10529680" y="0"/>
            <a:ext cx="1116972" cy="613832"/>
          </a:xfrm>
          <a:custGeom>
            <a:avLst/>
            <a:gdLst>
              <a:gd name="connsiteX0" fmla="*/ 5580 w 1116972"/>
              <a:gd name="connsiteY0" fmla="*/ 0 h 613832"/>
              <a:gd name="connsiteX1" fmla="*/ 1111393 w 1116972"/>
              <a:gd name="connsiteY1" fmla="*/ 0 h 613832"/>
              <a:gd name="connsiteX2" fmla="*/ 1116972 w 1116972"/>
              <a:gd name="connsiteY2" fmla="*/ 55346 h 613832"/>
              <a:gd name="connsiteX3" fmla="*/ 558486 w 1116972"/>
              <a:gd name="connsiteY3" fmla="*/ 613832 h 613832"/>
              <a:gd name="connsiteX4" fmla="*/ 0 w 1116972"/>
              <a:gd name="connsiteY4" fmla="*/ 55346 h 6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972" h="613832">
                <a:moveTo>
                  <a:pt x="5580" y="0"/>
                </a:moveTo>
                <a:lnTo>
                  <a:pt x="1111393" y="0"/>
                </a:lnTo>
                <a:lnTo>
                  <a:pt x="1116972" y="55346"/>
                </a:lnTo>
                <a:cubicBezTo>
                  <a:pt x="1116972" y="363789"/>
                  <a:pt x="866929" y="613832"/>
                  <a:pt x="558486" y="613832"/>
                </a:cubicBezTo>
                <a:cubicBezTo>
                  <a:pt x="250043" y="613832"/>
                  <a:pt x="0" y="363789"/>
                  <a:pt x="0" y="55346"/>
                </a:cubicBezTo>
                <a:close/>
              </a:path>
            </a:pathLst>
          </a:custGeom>
          <a:solidFill>
            <a:srgbClr val="FFD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Freeform: Shape 32">
            <a:extLst>
              <a:ext uri="{FF2B5EF4-FFF2-40B4-BE49-F238E27FC236}">
                <a16:creationId xmlns:a16="http://schemas.microsoft.com/office/drawing/2014/main" id="{24FEDE99-5F56-AE5F-7B8B-30E1C45EDB7A}"/>
              </a:ext>
            </a:extLst>
          </p:cNvPr>
          <p:cNvSpPr/>
          <p:nvPr userDrawn="1"/>
        </p:nvSpPr>
        <p:spPr>
          <a:xfrm flipH="1">
            <a:off x="-1" y="4390842"/>
            <a:ext cx="2804159" cy="2480975"/>
          </a:xfrm>
          <a:custGeom>
            <a:avLst/>
            <a:gdLst>
              <a:gd name="connsiteX0" fmla="*/ 1918923 w 2804159"/>
              <a:gd name="connsiteY0" fmla="*/ 0 h 2480975"/>
              <a:gd name="connsiteX1" fmla="*/ 2665854 w 2804159"/>
              <a:gd name="connsiteY1" fmla="*/ 150799 h 2480975"/>
              <a:gd name="connsiteX2" fmla="*/ 2804159 w 2804159"/>
              <a:gd name="connsiteY2" fmla="*/ 217424 h 2480975"/>
              <a:gd name="connsiteX3" fmla="*/ 2804159 w 2804159"/>
              <a:gd name="connsiteY3" fmla="*/ 2480975 h 2480975"/>
              <a:gd name="connsiteX4" fmla="*/ 84066 w 2804159"/>
              <a:gd name="connsiteY4" fmla="*/ 2480975 h 2480975"/>
              <a:gd name="connsiteX5" fmla="*/ 38986 w 2804159"/>
              <a:gd name="connsiteY5" fmla="*/ 2305653 h 2480975"/>
              <a:gd name="connsiteX6" fmla="*/ 0 w 2804159"/>
              <a:gd name="connsiteY6" fmla="*/ 1918923 h 2480975"/>
              <a:gd name="connsiteX7" fmla="*/ 1918923 w 2804159"/>
              <a:gd name="connsiteY7" fmla="*/ 0 h 24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4159" h="2480975">
                <a:moveTo>
                  <a:pt x="1918923" y="0"/>
                </a:moveTo>
                <a:cubicBezTo>
                  <a:pt x="2183871" y="0"/>
                  <a:pt x="2436278" y="53696"/>
                  <a:pt x="2665854" y="150799"/>
                </a:cubicBezTo>
                <a:lnTo>
                  <a:pt x="2804159" y="217424"/>
                </a:lnTo>
                <a:lnTo>
                  <a:pt x="2804159" y="2480975"/>
                </a:lnTo>
                <a:lnTo>
                  <a:pt x="84066" y="2480975"/>
                </a:lnTo>
                <a:lnTo>
                  <a:pt x="38986" y="2305653"/>
                </a:lnTo>
                <a:cubicBezTo>
                  <a:pt x="13424" y="2180736"/>
                  <a:pt x="0" y="2051397"/>
                  <a:pt x="0" y="1918923"/>
                </a:cubicBezTo>
                <a:cubicBezTo>
                  <a:pt x="0" y="859131"/>
                  <a:pt x="859131" y="0"/>
                  <a:pt x="1918923" y="0"/>
                </a:cubicBezTo>
                <a:close/>
              </a:path>
            </a:pathLst>
          </a:custGeom>
          <a:solidFill>
            <a:srgbClr val="FF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Freeform: Shape 34">
            <a:extLst>
              <a:ext uri="{FF2B5EF4-FFF2-40B4-BE49-F238E27FC236}">
                <a16:creationId xmlns:a16="http://schemas.microsoft.com/office/drawing/2014/main" id="{E7654B0E-8358-7C9C-0339-2116A40851C7}"/>
              </a:ext>
            </a:extLst>
          </p:cNvPr>
          <p:cNvSpPr/>
          <p:nvPr userDrawn="1"/>
        </p:nvSpPr>
        <p:spPr>
          <a:xfrm flipH="1">
            <a:off x="0" y="3384475"/>
            <a:ext cx="1022587" cy="2406621"/>
          </a:xfrm>
          <a:custGeom>
            <a:avLst/>
            <a:gdLst>
              <a:gd name="connsiteX0" fmla="*/ 1022587 w 1022587"/>
              <a:gd name="connsiteY0" fmla="*/ 0 h 2406621"/>
              <a:gd name="connsiteX1" fmla="*/ 1022587 w 1022587"/>
              <a:gd name="connsiteY1" fmla="*/ 2406621 h 2406621"/>
              <a:gd name="connsiteX2" fmla="*/ 974780 w 1022587"/>
              <a:gd name="connsiteY2" fmla="*/ 2399325 h 2406621"/>
              <a:gd name="connsiteX3" fmla="*/ 0 w 1022587"/>
              <a:gd name="connsiteY3" fmla="*/ 1203310 h 2406621"/>
              <a:gd name="connsiteX4" fmla="*/ 974780 w 1022587"/>
              <a:gd name="connsiteY4" fmla="*/ 7296 h 24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587" h="2406621">
                <a:moveTo>
                  <a:pt x="1022587" y="0"/>
                </a:moveTo>
                <a:lnTo>
                  <a:pt x="1022587" y="2406621"/>
                </a:lnTo>
                <a:lnTo>
                  <a:pt x="974780" y="2399325"/>
                </a:lnTo>
                <a:cubicBezTo>
                  <a:pt x="418474" y="2285488"/>
                  <a:pt x="0" y="1793269"/>
                  <a:pt x="0" y="1203310"/>
                </a:cubicBezTo>
                <a:cubicBezTo>
                  <a:pt x="0" y="613351"/>
                  <a:pt x="418474" y="121132"/>
                  <a:pt x="974780" y="7296"/>
                </a:cubicBezTo>
                <a:close/>
              </a:path>
            </a:pathLst>
          </a:custGeom>
          <a:solidFill>
            <a:srgbClr val="FFD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0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99CF7EA6-A5C9-F9AD-100A-B370F80FAFA3}"/>
              </a:ext>
            </a:extLst>
          </p:cNvPr>
          <p:cNvSpPr/>
          <p:nvPr userDrawn="1"/>
        </p:nvSpPr>
        <p:spPr>
          <a:xfrm>
            <a:off x="12070080" y="0"/>
            <a:ext cx="121920" cy="6858000"/>
          </a:xfrm>
          <a:prstGeom prst="roundRect">
            <a:avLst>
              <a:gd name="adj" fmla="val 0"/>
            </a:avLst>
          </a:prstGeom>
          <a:solidFill>
            <a:srgbClr val="FF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3B3326-A35E-B9CA-BA94-0BF529644E57}"/>
              </a:ext>
            </a:extLst>
          </p:cNvPr>
          <p:cNvSpPr/>
          <p:nvPr userDrawn="1"/>
        </p:nvSpPr>
        <p:spPr>
          <a:xfrm>
            <a:off x="8364032" y="0"/>
            <a:ext cx="3706607" cy="6858000"/>
          </a:xfrm>
          <a:prstGeom prst="rect">
            <a:avLst/>
          </a:prstGeom>
          <a:solidFill>
            <a:srgbClr val="FFD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65B1B0-BF7C-2312-1A87-139B04263880}"/>
              </a:ext>
            </a:extLst>
          </p:cNvPr>
          <p:cNvSpPr txBox="1">
            <a:spLocks/>
          </p:cNvSpPr>
          <p:nvPr userDrawn="1"/>
        </p:nvSpPr>
        <p:spPr>
          <a:xfrm>
            <a:off x="8702944" y="312229"/>
            <a:ext cx="3128385" cy="10062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Poppins" pitchFamily="2" charset="77"/>
                <a:cs typeface="Poppins" pitchFamily="2" charset="77"/>
              </a:rPr>
              <a:t>WHAT’S </a:t>
            </a:r>
            <a:r>
              <a:rPr lang="fr-FR" sz="2400" b="1" dirty="0">
                <a:latin typeface="Poppins" pitchFamily="2" charset="77"/>
                <a:cs typeface="Poppins" pitchFamily="2" charset="77"/>
              </a:rPr>
              <a:t>NEXT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AD559D-44D3-49F9-849C-8A02158CBD5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26" y="365380"/>
            <a:ext cx="796401" cy="7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16" r:id="rId3"/>
    <p:sldLayoutId id="2147483724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32" r:id="rId10"/>
    <p:sldLayoutId id="2147483718" r:id="rId11"/>
    <p:sldLayoutId id="2147483717" r:id="rId12"/>
    <p:sldLayoutId id="21474837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7E92336-7449-A421-C3EF-7F357651BA1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32200" y="3986212"/>
            <a:ext cx="7577667" cy="1246187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Poppins" pitchFamily="2" charset="77"/>
                <a:cs typeface="Poppins" pitchFamily="2" charset="77"/>
              </a:rPr>
              <a:t>Nom du projet</a:t>
            </a:r>
          </a:p>
          <a:p>
            <a:pPr marL="0" indent="0">
              <a:buNone/>
            </a:pPr>
            <a:r>
              <a:rPr lang="fr-FR" dirty="0">
                <a:latin typeface="Poppins" pitchFamily="2" charset="77"/>
                <a:cs typeface="Poppins" pitchFamily="2" charset="77"/>
              </a:rPr>
              <a:t>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32946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>
            <a:extLst>
              <a:ext uri="{FF2B5EF4-FFF2-40B4-BE49-F238E27FC236}">
                <a16:creationId xmlns:a16="http://schemas.microsoft.com/office/drawing/2014/main" id="{6581CC21-D6F4-D3B1-81AA-12F2C163BF8D}"/>
              </a:ext>
            </a:extLst>
          </p:cNvPr>
          <p:cNvSpPr txBox="1"/>
          <p:nvPr/>
        </p:nvSpPr>
        <p:spPr>
          <a:xfrm>
            <a:off x="8625173" y="1318513"/>
            <a:ext cx="32418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ici les prochaines actions identifiées par l’équipe pour comprendre les chaînes de valeur actuelles du marché et proposer un positionnement pertinent pour le projet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060C3F4-C02E-0856-6519-8DBE03A85C49}"/>
              </a:ext>
            </a:extLst>
          </p:cNvPr>
          <p:cNvSpPr txBox="1"/>
          <p:nvPr/>
        </p:nvSpPr>
        <p:spPr>
          <a:xfrm>
            <a:off x="1742785" y="2626361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CONCEPTION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6582207-4E1E-E5AF-9D72-5CE8A2D51A88}"/>
              </a:ext>
            </a:extLst>
          </p:cNvPr>
          <p:cNvCxnSpPr>
            <a:cxnSpLocks/>
          </p:cNvCxnSpPr>
          <p:nvPr/>
        </p:nvCxnSpPr>
        <p:spPr>
          <a:xfrm>
            <a:off x="7180782" y="2447745"/>
            <a:ext cx="0" cy="128812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87D42D1-4A40-20C6-F2C7-009E17D24278}"/>
              </a:ext>
            </a:extLst>
          </p:cNvPr>
          <p:cNvCxnSpPr>
            <a:cxnSpLocks/>
            <a:stCxn id="142" idx="2"/>
          </p:cNvCxnSpPr>
          <p:nvPr/>
        </p:nvCxnSpPr>
        <p:spPr>
          <a:xfrm>
            <a:off x="1788653" y="2452994"/>
            <a:ext cx="5423187" cy="2629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DAA487C5-9568-747D-7091-1D27387CED1C}"/>
              </a:ext>
            </a:extLst>
          </p:cNvPr>
          <p:cNvSpPr>
            <a:spLocks noChangeAspect="1"/>
          </p:cNvSpPr>
          <p:nvPr/>
        </p:nvSpPr>
        <p:spPr>
          <a:xfrm>
            <a:off x="2283378" y="2317306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B0A645D-C0AE-8C7B-6C71-C917F82255C5}"/>
              </a:ext>
            </a:extLst>
          </p:cNvPr>
          <p:cNvSpPr>
            <a:spLocks noChangeAspect="1"/>
          </p:cNvSpPr>
          <p:nvPr/>
        </p:nvSpPr>
        <p:spPr>
          <a:xfrm>
            <a:off x="3614156" y="2317306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385BBCD-5C43-C06E-EE0A-10EE90005D89}"/>
              </a:ext>
            </a:extLst>
          </p:cNvPr>
          <p:cNvSpPr>
            <a:spLocks noChangeAspect="1"/>
          </p:cNvSpPr>
          <p:nvPr/>
        </p:nvSpPr>
        <p:spPr>
          <a:xfrm flipH="1">
            <a:off x="6275712" y="2317306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B6A81AD-4318-DC45-DD4F-8E8692086E4B}"/>
              </a:ext>
            </a:extLst>
          </p:cNvPr>
          <p:cNvSpPr>
            <a:spLocks noChangeAspect="1"/>
          </p:cNvSpPr>
          <p:nvPr/>
        </p:nvSpPr>
        <p:spPr>
          <a:xfrm flipH="1">
            <a:off x="4944934" y="2317305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1A78EE3-9954-96D8-3E1B-28514493F2F5}"/>
              </a:ext>
            </a:extLst>
          </p:cNvPr>
          <p:cNvSpPr>
            <a:spLocks noChangeAspect="1"/>
          </p:cNvSpPr>
          <p:nvPr/>
        </p:nvSpPr>
        <p:spPr>
          <a:xfrm flipH="1">
            <a:off x="7036054" y="2954223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70775769-EA22-97ED-3273-2BCE98F699ED}"/>
              </a:ext>
            </a:extLst>
          </p:cNvPr>
          <p:cNvCxnSpPr>
            <a:cxnSpLocks/>
          </p:cNvCxnSpPr>
          <p:nvPr/>
        </p:nvCxnSpPr>
        <p:spPr>
          <a:xfrm flipV="1">
            <a:off x="1850736" y="3713740"/>
            <a:ext cx="5361104" cy="9784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B28DEB35-48C0-19B4-9DF0-016CF7D89D48}"/>
              </a:ext>
            </a:extLst>
          </p:cNvPr>
          <p:cNvSpPr>
            <a:spLocks noChangeAspect="1"/>
          </p:cNvSpPr>
          <p:nvPr/>
        </p:nvSpPr>
        <p:spPr>
          <a:xfrm>
            <a:off x="2283378" y="3569013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6260B2B5-670F-3513-3EC5-FD57DB189492}"/>
              </a:ext>
            </a:extLst>
          </p:cNvPr>
          <p:cNvSpPr>
            <a:spLocks noChangeAspect="1"/>
          </p:cNvSpPr>
          <p:nvPr/>
        </p:nvSpPr>
        <p:spPr>
          <a:xfrm>
            <a:off x="3614156" y="3569013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EF16AF93-C300-5FF7-A7C3-5B1B32A8D59B}"/>
              </a:ext>
            </a:extLst>
          </p:cNvPr>
          <p:cNvSpPr>
            <a:spLocks noChangeAspect="1"/>
          </p:cNvSpPr>
          <p:nvPr/>
        </p:nvSpPr>
        <p:spPr>
          <a:xfrm flipH="1">
            <a:off x="6275712" y="3569013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93B2C10D-31EF-4108-A6A2-48B9E8E3CAB6}"/>
              </a:ext>
            </a:extLst>
          </p:cNvPr>
          <p:cNvSpPr>
            <a:spLocks noChangeAspect="1"/>
          </p:cNvSpPr>
          <p:nvPr/>
        </p:nvSpPr>
        <p:spPr>
          <a:xfrm flipH="1">
            <a:off x="4944934" y="3569012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CCB28A88-27CA-4377-D416-4300B555237A}"/>
              </a:ext>
            </a:extLst>
          </p:cNvPr>
          <p:cNvCxnSpPr>
            <a:cxnSpLocks/>
          </p:cNvCxnSpPr>
          <p:nvPr/>
        </p:nvCxnSpPr>
        <p:spPr>
          <a:xfrm>
            <a:off x="1873037" y="3706483"/>
            <a:ext cx="0" cy="128812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B1BDFAAD-6CA7-498E-F9A3-E4525298E115}"/>
              </a:ext>
            </a:extLst>
          </p:cNvPr>
          <p:cNvSpPr>
            <a:spLocks noChangeAspect="1"/>
          </p:cNvSpPr>
          <p:nvPr/>
        </p:nvSpPr>
        <p:spPr>
          <a:xfrm flipH="1">
            <a:off x="1728309" y="4198093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2A67292B-3A2A-BD81-43C7-99CE699B4C6F}"/>
              </a:ext>
            </a:extLst>
          </p:cNvPr>
          <p:cNvCxnSpPr>
            <a:cxnSpLocks/>
          </p:cNvCxnSpPr>
          <p:nvPr/>
        </p:nvCxnSpPr>
        <p:spPr>
          <a:xfrm>
            <a:off x="1850736" y="4975232"/>
            <a:ext cx="533004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lipse 81">
            <a:extLst>
              <a:ext uri="{FF2B5EF4-FFF2-40B4-BE49-F238E27FC236}">
                <a16:creationId xmlns:a16="http://schemas.microsoft.com/office/drawing/2014/main" id="{DC1765B6-D6DD-DED1-BAC8-759ABC6089DC}"/>
              </a:ext>
            </a:extLst>
          </p:cNvPr>
          <p:cNvSpPr>
            <a:spLocks noChangeAspect="1"/>
          </p:cNvSpPr>
          <p:nvPr/>
        </p:nvSpPr>
        <p:spPr>
          <a:xfrm>
            <a:off x="2283377" y="4830504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A73D74EB-86AD-FC35-D138-76F65980489C}"/>
              </a:ext>
            </a:extLst>
          </p:cNvPr>
          <p:cNvSpPr>
            <a:spLocks noChangeAspect="1"/>
          </p:cNvSpPr>
          <p:nvPr/>
        </p:nvSpPr>
        <p:spPr>
          <a:xfrm>
            <a:off x="3614155" y="4830504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8073F74B-2841-58C3-DD8D-15CC3ED010D6}"/>
              </a:ext>
            </a:extLst>
          </p:cNvPr>
          <p:cNvSpPr>
            <a:spLocks noChangeAspect="1"/>
          </p:cNvSpPr>
          <p:nvPr/>
        </p:nvSpPr>
        <p:spPr>
          <a:xfrm flipH="1">
            <a:off x="6275711" y="4830504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282D7F9-8CD7-1878-F696-1771E116E164}"/>
              </a:ext>
            </a:extLst>
          </p:cNvPr>
          <p:cNvSpPr>
            <a:spLocks noChangeAspect="1"/>
          </p:cNvSpPr>
          <p:nvPr/>
        </p:nvSpPr>
        <p:spPr>
          <a:xfrm flipH="1">
            <a:off x="4944933" y="4830503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9859B205-B81B-BB9F-BD1A-A7EDC4E489CC}"/>
              </a:ext>
            </a:extLst>
          </p:cNvPr>
          <p:cNvSpPr txBox="1"/>
          <p:nvPr/>
        </p:nvSpPr>
        <p:spPr>
          <a:xfrm>
            <a:off x="3107605" y="2626538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FORECAST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39F1FE7E-E892-673F-2540-5BCACD522538}"/>
              </a:ext>
            </a:extLst>
          </p:cNvPr>
          <p:cNvSpPr txBox="1"/>
          <p:nvPr/>
        </p:nvSpPr>
        <p:spPr>
          <a:xfrm>
            <a:off x="4417628" y="2628791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SOURCING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89747F67-B66B-8985-0CB9-9A00CAD8C8D4}"/>
              </a:ext>
            </a:extLst>
          </p:cNvPr>
          <p:cNvSpPr txBox="1"/>
          <p:nvPr/>
        </p:nvSpPr>
        <p:spPr>
          <a:xfrm>
            <a:off x="5748406" y="2639988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PRODUCTION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E7CDE9BE-FB43-9EA3-0F5B-E7AA57E07F64}"/>
              </a:ext>
            </a:extLst>
          </p:cNvPr>
          <p:cNvSpPr txBox="1"/>
          <p:nvPr/>
        </p:nvSpPr>
        <p:spPr>
          <a:xfrm>
            <a:off x="7325511" y="2954223"/>
            <a:ext cx="11600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TRANSPORT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38989136-6134-72EC-537A-2551121EEBDD}"/>
              </a:ext>
            </a:extLst>
          </p:cNvPr>
          <p:cNvSpPr txBox="1"/>
          <p:nvPr/>
        </p:nvSpPr>
        <p:spPr>
          <a:xfrm>
            <a:off x="5761693" y="3858467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STOCKAGE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3529FB0-658E-D2CD-7F65-DDA40E26AB4F}"/>
              </a:ext>
            </a:extLst>
          </p:cNvPr>
          <p:cNvSpPr txBox="1"/>
          <p:nvPr/>
        </p:nvSpPr>
        <p:spPr>
          <a:xfrm>
            <a:off x="4429028" y="3856202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PRÉSENTATION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78178DE6-4AAA-56DD-9DEC-022554295710}"/>
              </a:ext>
            </a:extLst>
          </p:cNvPr>
          <p:cNvSpPr txBox="1"/>
          <p:nvPr/>
        </p:nvSpPr>
        <p:spPr>
          <a:xfrm>
            <a:off x="3077280" y="3872391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VENTE B2B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A1FC7A38-F64F-E7D8-848C-50D55D9EF3A8}"/>
              </a:ext>
            </a:extLst>
          </p:cNvPr>
          <p:cNvSpPr txBox="1"/>
          <p:nvPr/>
        </p:nvSpPr>
        <p:spPr>
          <a:xfrm>
            <a:off x="1756072" y="3862998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LIVRAISON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5BA8564F-2DDE-047F-51BD-B72052BE6B4A}"/>
              </a:ext>
            </a:extLst>
          </p:cNvPr>
          <p:cNvSpPr txBox="1"/>
          <p:nvPr/>
        </p:nvSpPr>
        <p:spPr>
          <a:xfrm>
            <a:off x="545999" y="4225939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PROMOTION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4EF5D27E-CED6-5182-7E23-5F3AB9D45986}"/>
              </a:ext>
            </a:extLst>
          </p:cNvPr>
          <p:cNvSpPr txBox="1"/>
          <p:nvPr/>
        </p:nvSpPr>
        <p:spPr>
          <a:xfrm>
            <a:off x="1728309" y="5123006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CONSEIL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249D4F7E-DAE4-6F8F-FB83-C9AAE54E2A5F}"/>
              </a:ext>
            </a:extLst>
          </p:cNvPr>
          <p:cNvSpPr txBox="1"/>
          <p:nvPr/>
        </p:nvSpPr>
        <p:spPr>
          <a:xfrm>
            <a:off x="3072374" y="5123006"/>
            <a:ext cx="13440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ACHAT</a:t>
            </a:r>
          </a:p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&amp; FINANCEMENT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46238A63-0CBD-56F4-B510-50E5809D5470}"/>
              </a:ext>
            </a:extLst>
          </p:cNvPr>
          <p:cNvSpPr txBox="1"/>
          <p:nvPr/>
        </p:nvSpPr>
        <p:spPr>
          <a:xfrm>
            <a:off x="4404341" y="5122639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LIVRAISON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C8AAE71D-E70E-46AC-DF90-91ED7B3D35F8}"/>
              </a:ext>
            </a:extLst>
          </p:cNvPr>
          <p:cNvSpPr txBox="1"/>
          <p:nvPr/>
        </p:nvSpPr>
        <p:spPr>
          <a:xfrm>
            <a:off x="7333991" y="5480303"/>
            <a:ext cx="12303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SAV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585DAD4A-E074-0C49-B3FC-8563CDBDAF34}"/>
              </a:ext>
            </a:extLst>
          </p:cNvPr>
          <p:cNvCxnSpPr>
            <a:cxnSpLocks/>
          </p:cNvCxnSpPr>
          <p:nvPr/>
        </p:nvCxnSpPr>
        <p:spPr>
          <a:xfrm>
            <a:off x="7180782" y="4945980"/>
            <a:ext cx="0" cy="128812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>
            <a:extLst>
              <a:ext uri="{FF2B5EF4-FFF2-40B4-BE49-F238E27FC236}">
                <a16:creationId xmlns:a16="http://schemas.microsoft.com/office/drawing/2014/main" id="{362D1805-31F8-4E19-2096-E62CB0AB8BC6}"/>
              </a:ext>
            </a:extLst>
          </p:cNvPr>
          <p:cNvSpPr>
            <a:spLocks noChangeAspect="1"/>
          </p:cNvSpPr>
          <p:nvPr/>
        </p:nvSpPr>
        <p:spPr>
          <a:xfrm flipH="1">
            <a:off x="7036054" y="5452458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1A60884E-2731-6C55-34E3-D52AD48021DC}"/>
              </a:ext>
            </a:extLst>
          </p:cNvPr>
          <p:cNvSpPr txBox="1"/>
          <p:nvPr/>
        </p:nvSpPr>
        <p:spPr>
          <a:xfrm>
            <a:off x="5810234" y="6410756"/>
            <a:ext cx="11993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FIDÉLISATION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4FF49A37-C47C-3C5A-7E0A-ACB12D07F647}"/>
              </a:ext>
            </a:extLst>
          </p:cNvPr>
          <p:cNvCxnSpPr>
            <a:cxnSpLocks/>
          </p:cNvCxnSpPr>
          <p:nvPr/>
        </p:nvCxnSpPr>
        <p:spPr>
          <a:xfrm>
            <a:off x="4531288" y="6234103"/>
            <a:ext cx="2680552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Ellipse 120">
            <a:extLst>
              <a:ext uri="{FF2B5EF4-FFF2-40B4-BE49-F238E27FC236}">
                <a16:creationId xmlns:a16="http://schemas.microsoft.com/office/drawing/2014/main" id="{36ACE36B-A661-E673-CC03-567B8CE8BCC2}"/>
              </a:ext>
            </a:extLst>
          </p:cNvPr>
          <p:cNvSpPr>
            <a:spLocks noChangeAspect="1"/>
          </p:cNvSpPr>
          <p:nvPr/>
        </p:nvSpPr>
        <p:spPr>
          <a:xfrm flipH="1">
            <a:off x="6270943" y="6083046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695C2BF4-48D2-06AE-A1FD-D5CBB47B21D0}"/>
              </a:ext>
            </a:extLst>
          </p:cNvPr>
          <p:cNvSpPr>
            <a:spLocks noChangeAspect="1"/>
          </p:cNvSpPr>
          <p:nvPr/>
        </p:nvSpPr>
        <p:spPr>
          <a:xfrm flipH="1">
            <a:off x="4940165" y="6083045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E2F17ACD-0FD9-9496-6575-E319C4064739}"/>
              </a:ext>
            </a:extLst>
          </p:cNvPr>
          <p:cNvSpPr txBox="1"/>
          <p:nvPr/>
        </p:nvSpPr>
        <p:spPr>
          <a:xfrm>
            <a:off x="4411469" y="6419148"/>
            <a:ext cx="13440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COMMUNAUTÉ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2DE05E71-5534-28EC-FD80-8224B443F066}"/>
              </a:ext>
            </a:extLst>
          </p:cNvPr>
          <p:cNvSpPr txBox="1"/>
          <p:nvPr/>
        </p:nvSpPr>
        <p:spPr>
          <a:xfrm>
            <a:off x="5725761" y="5133883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UTILISATION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61C78AF0-EBAD-2AA0-6941-522BCCC36064}"/>
              </a:ext>
            </a:extLst>
          </p:cNvPr>
          <p:cNvCxnSpPr>
            <a:cxnSpLocks/>
          </p:cNvCxnSpPr>
          <p:nvPr/>
        </p:nvCxnSpPr>
        <p:spPr>
          <a:xfrm>
            <a:off x="1651234" y="1809864"/>
            <a:ext cx="0" cy="128812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Ellipse 139">
            <a:extLst>
              <a:ext uri="{FF2B5EF4-FFF2-40B4-BE49-F238E27FC236}">
                <a16:creationId xmlns:a16="http://schemas.microsoft.com/office/drawing/2014/main" id="{616B5683-A8A8-25DC-7874-5C93354EF474}"/>
              </a:ext>
            </a:extLst>
          </p:cNvPr>
          <p:cNvSpPr>
            <a:spLocks noChangeAspect="1"/>
          </p:cNvSpPr>
          <p:nvPr/>
        </p:nvSpPr>
        <p:spPr>
          <a:xfrm flipH="1">
            <a:off x="1499197" y="1686545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B5A9D453-E280-E3D0-4607-0855998F1FE1}"/>
              </a:ext>
            </a:extLst>
          </p:cNvPr>
          <p:cNvSpPr>
            <a:spLocks noChangeAspect="1"/>
          </p:cNvSpPr>
          <p:nvPr/>
        </p:nvSpPr>
        <p:spPr>
          <a:xfrm flipH="1">
            <a:off x="1511329" y="2895481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CA34787B-27FB-ECBC-FA02-4A286C48E7ED}"/>
              </a:ext>
            </a:extLst>
          </p:cNvPr>
          <p:cNvSpPr>
            <a:spLocks noChangeAspect="1"/>
          </p:cNvSpPr>
          <p:nvPr/>
        </p:nvSpPr>
        <p:spPr>
          <a:xfrm flipH="1">
            <a:off x="1499197" y="2308266"/>
            <a:ext cx="289456" cy="2894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6C88B79A-6ADE-A97C-D310-61242E2A887A}"/>
              </a:ext>
            </a:extLst>
          </p:cNvPr>
          <p:cNvSpPr txBox="1"/>
          <p:nvPr/>
        </p:nvSpPr>
        <p:spPr>
          <a:xfrm>
            <a:off x="0" y="2348448"/>
            <a:ext cx="15498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INFRASTRUCTURE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D87949A9-5ABB-0115-2874-3DE974EC1AF1}"/>
              </a:ext>
            </a:extLst>
          </p:cNvPr>
          <p:cNvSpPr txBox="1"/>
          <p:nvPr/>
        </p:nvSpPr>
        <p:spPr>
          <a:xfrm>
            <a:off x="183497" y="1709287"/>
            <a:ext cx="1344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TECHNOLOGIE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7DB48E28-6B08-67DE-0FAA-FB45EF075D64}"/>
              </a:ext>
            </a:extLst>
          </p:cNvPr>
          <p:cNvSpPr txBox="1"/>
          <p:nvPr/>
        </p:nvSpPr>
        <p:spPr>
          <a:xfrm>
            <a:off x="183496" y="2948090"/>
            <a:ext cx="13440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RESSOURCES</a:t>
            </a:r>
          </a:p>
          <a:p>
            <a:pPr algn="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HUMAINES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C86E03BD-94E7-986A-A6BB-16796AE8A169}"/>
              </a:ext>
            </a:extLst>
          </p:cNvPr>
          <p:cNvGrpSpPr>
            <a:grpSpLocks noChangeAspect="1"/>
          </p:cNvGrpSpPr>
          <p:nvPr/>
        </p:nvGrpSpPr>
        <p:grpSpPr>
          <a:xfrm>
            <a:off x="7021511" y="2266510"/>
            <a:ext cx="735349" cy="991878"/>
            <a:chOff x="4606534" y="2207549"/>
            <a:chExt cx="850076" cy="1125243"/>
          </a:xfrm>
        </p:grpSpPr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C9E3DD97-AAA6-CA75-0E4A-7A59B060EA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6534" y="2965228"/>
              <a:ext cx="366891" cy="367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3" name="Image 152">
              <a:extLst>
                <a:ext uri="{FF2B5EF4-FFF2-40B4-BE49-F238E27FC236}">
                  <a16:creationId xmlns:a16="http://schemas.microsoft.com/office/drawing/2014/main" id="{C05CA029-5880-754F-39B4-DEAB7EB44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07059">
              <a:off x="4838508" y="2207549"/>
              <a:ext cx="618102" cy="975109"/>
            </a:xfrm>
            <a:prstGeom prst="rect">
              <a:avLst/>
            </a:prstGeom>
          </p:spPr>
        </p:pic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96364389-BF06-4954-EA13-4F30E75289AE}"/>
              </a:ext>
            </a:extLst>
          </p:cNvPr>
          <p:cNvGrpSpPr>
            <a:grpSpLocks noChangeAspect="1"/>
          </p:cNvGrpSpPr>
          <p:nvPr/>
        </p:nvGrpSpPr>
        <p:grpSpPr>
          <a:xfrm>
            <a:off x="3618822" y="2890446"/>
            <a:ext cx="735349" cy="991878"/>
            <a:chOff x="4606534" y="2207549"/>
            <a:chExt cx="850076" cy="1125243"/>
          </a:xfrm>
        </p:grpSpPr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5A6E6C61-FD38-643A-31FA-77B0372B3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6534" y="2965228"/>
              <a:ext cx="366891" cy="367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6" name="Image 155">
              <a:extLst>
                <a:ext uri="{FF2B5EF4-FFF2-40B4-BE49-F238E27FC236}">
                  <a16:creationId xmlns:a16="http://schemas.microsoft.com/office/drawing/2014/main" id="{DF35A9AD-10F0-A933-EFA4-10DB673AC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07059">
              <a:off x="4838508" y="2207549"/>
              <a:ext cx="618102" cy="975109"/>
            </a:xfrm>
            <a:prstGeom prst="rect">
              <a:avLst/>
            </a:prstGeom>
          </p:spPr>
        </p:pic>
      </p:grpSp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DA0227C4-45DF-4A37-078D-73E588C1DF26}"/>
              </a:ext>
            </a:extLst>
          </p:cNvPr>
          <p:cNvGrpSpPr>
            <a:grpSpLocks noChangeAspect="1"/>
          </p:cNvGrpSpPr>
          <p:nvPr/>
        </p:nvGrpSpPr>
        <p:grpSpPr>
          <a:xfrm>
            <a:off x="2259052" y="4134675"/>
            <a:ext cx="735349" cy="991878"/>
            <a:chOff x="4606534" y="2207549"/>
            <a:chExt cx="850076" cy="1125243"/>
          </a:xfrm>
        </p:grpSpPr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3FD05AB4-CDA3-3412-E950-529FAF0E9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6534" y="2965228"/>
              <a:ext cx="366891" cy="367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9" name="Image 158">
              <a:extLst>
                <a:ext uri="{FF2B5EF4-FFF2-40B4-BE49-F238E27FC236}">
                  <a16:creationId xmlns:a16="http://schemas.microsoft.com/office/drawing/2014/main" id="{93FACE63-DAF6-E550-70A8-CD3EB311E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07059">
              <a:off x="4838508" y="2207549"/>
              <a:ext cx="618102" cy="975109"/>
            </a:xfrm>
            <a:prstGeom prst="rect">
              <a:avLst/>
            </a:prstGeom>
          </p:spPr>
        </p:pic>
      </p:grpSp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FC1CF005-8B6D-5DD9-B7BA-DB683F104DAE}"/>
              </a:ext>
            </a:extLst>
          </p:cNvPr>
          <p:cNvGrpSpPr>
            <a:grpSpLocks noChangeAspect="1"/>
          </p:cNvGrpSpPr>
          <p:nvPr/>
        </p:nvGrpSpPr>
        <p:grpSpPr>
          <a:xfrm>
            <a:off x="4944933" y="5395493"/>
            <a:ext cx="735349" cy="991878"/>
            <a:chOff x="4606534" y="2207549"/>
            <a:chExt cx="850076" cy="1125243"/>
          </a:xfrm>
        </p:grpSpPr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212A5B33-C446-C1A0-28C7-92C6D87059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6534" y="2965228"/>
              <a:ext cx="366891" cy="367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2" name="Image 161">
              <a:extLst>
                <a:ext uri="{FF2B5EF4-FFF2-40B4-BE49-F238E27FC236}">
                  <a16:creationId xmlns:a16="http://schemas.microsoft.com/office/drawing/2014/main" id="{B7C6E899-496D-4B4A-AC9E-37D0BE57A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07059">
              <a:off x="4838508" y="2207549"/>
              <a:ext cx="618102" cy="975109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AFE93970-3774-63EA-D64E-50253F5CE61F}"/>
              </a:ext>
            </a:extLst>
          </p:cNvPr>
          <p:cNvSpPr txBox="1"/>
          <p:nvPr/>
        </p:nvSpPr>
        <p:spPr>
          <a:xfrm>
            <a:off x="290590" y="5820198"/>
            <a:ext cx="4145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en quoi le projet transforme (ou non) une chaîne de valeur existante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6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30322181-02A0-0587-D1E7-AFEF016A269A}"/>
              </a:ext>
            </a:extLst>
          </p:cNvPr>
          <p:cNvSpPr txBox="1"/>
          <p:nvPr/>
        </p:nvSpPr>
        <p:spPr>
          <a:xfrm>
            <a:off x="8555419" y="1318513"/>
            <a:ext cx="3489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ici les prochaines actions identifiées par l’équipe pour répertorier les acteurs en place, leurs solutions et les prix pratiqués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B67B87E-507E-06DF-6672-F2AA6B8EA775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>
            <a:off x="4043244" y="1896730"/>
            <a:ext cx="26046" cy="4229928"/>
          </a:xfrm>
          <a:prstGeom prst="line">
            <a:avLst/>
          </a:prstGeom>
          <a:ln w="31750">
            <a:solidFill>
              <a:srgbClr val="FFB7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360E99C-8C62-6381-CFFA-74B7F7ED3D06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1946652" y="3985687"/>
            <a:ext cx="4294742" cy="13538"/>
          </a:xfrm>
          <a:prstGeom prst="line">
            <a:avLst/>
          </a:prstGeom>
          <a:ln w="31750">
            <a:solidFill>
              <a:srgbClr val="FFB7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rganigramme : Alternative 27">
            <a:extLst>
              <a:ext uri="{FF2B5EF4-FFF2-40B4-BE49-F238E27FC236}">
                <a16:creationId xmlns:a16="http://schemas.microsoft.com/office/drawing/2014/main" id="{B0A11FF1-38DD-3B93-30B8-14FF0A70516B}"/>
              </a:ext>
            </a:extLst>
          </p:cNvPr>
          <p:cNvSpPr/>
          <p:nvPr/>
        </p:nvSpPr>
        <p:spPr>
          <a:xfrm>
            <a:off x="3358110" y="1659185"/>
            <a:ext cx="1370268" cy="237545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FFB72E"/>
                </a:solidFill>
                <a:latin typeface="Open Sans"/>
              </a:rPr>
              <a:t>PRIX ÉLEVÉ</a:t>
            </a:r>
          </a:p>
        </p:txBody>
      </p:sp>
      <p:sp>
        <p:nvSpPr>
          <p:cNvPr id="27" name="Organigramme : Alternative 29">
            <a:extLst>
              <a:ext uri="{FF2B5EF4-FFF2-40B4-BE49-F238E27FC236}">
                <a16:creationId xmlns:a16="http://schemas.microsoft.com/office/drawing/2014/main" id="{F0D3EA31-7EB9-8727-DF21-291C039C8010}"/>
              </a:ext>
            </a:extLst>
          </p:cNvPr>
          <p:cNvSpPr/>
          <p:nvPr/>
        </p:nvSpPr>
        <p:spPr>
          <a:xfrm>
            <a:off x="334625" y="3079317"/>
            <a:ext cx="1612027" cy="1839815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AU CHOIX :</a:t>
            </a:r>
          </a:p>
          <a:p>
            <a:r>
              <a:rPr lang="fr-FR" sz="1100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Fondamentaux</a:t>
            </a:r>
          </a:p>
          <a:p>
            <a:r>
              <a:rPr lang="fr-FR" sz="1100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Incontournables</a:t>
            </a:r>
          </a:p>
          <a:p>
            <a:r>
              <a:rPr lang="fr-FR" sz="1100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Traditionnels</a:t>
            </a:r>
          </a:p>
          <a:p>
            <a:r>
              <a:rPr lang="fr-FR" sz="1100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Rationnel</a:t>
            </a:r>
          </a:p>
          <a:p>
            <a:r>
              <a:rPr lang="fr-FR" sz="1100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Incrémental</a:t>
            </a:r>
          </a:p>
          <a:p>
            <a:r>
              <a:rPr lang="fr-FR" sz="1100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Qualité -</a:t>
            </a:r>
          </a:p>
          <a:p>
            <a:pPr algn="ctr"/>
            <a:endParaRPr lang="fr-FR" sz="1100" b="1" dirty="0">
              <a:solidFill>
                <a:srgbClr val="FFB72E"/>
              </a:solidFill>
              <a:latin typeface="Open Sans"/>
            </a:endParaRPr>
          </a:p>
        </p:txBody>
      </p:sp>
      <p:sp>
        <p:nvSpPr>
          <p:cNvPr id="28" name="Organigramme : Alternative 30">
            <a:extLst>
              <a:ext uri="{FF2B5EF4-FFF2-40B4-BE49-F238E27FC236}">
                <a16:creationId xmlns:a16="http://schemas.microsoft.com/office/drawing/2014/main" id="{357D19CF-B6C5-63D1-50CB-FBFC51AF4D22}"/>
              </a:ext>
            </a:extLst>
          </p:cNvPr>
          <p:cNvSpPr/>
          <p:nvPr/>
        </p:nvSpPr>
        <p:spPr>
          <a:xfrm>
            <a:off x="6241394" y="2518841"/>
            <a:ext cx="1668826" cy="2933691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u="sng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AU CHOIX : </a:t>
            </a:r>
          </a:p>
          <a:p>
            <a:r>
              <a:rPr lang="fr-FR" sz="1100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Nouvelles valeurs</a:t>
            </a:r>
          </a:p>
          <a:p>
            <a:r>
              <a:rPr lang="fr-FR" sz="1100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Nouveaux entrants</a:t>
            </a:r>
          </a:p>
          <a:p>
            <a:r>
              <a:rPr lang="fr-FR" sz="1100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Modernes</a:t>
            </a:r>
          </a:p>
          <a:p>
            <a:r>
              <a:rPr lang="fr-FR" sz="1100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Emotionnel</a:t>
            </a:r>
          </a:p>
          <a:p>
            <a:r>
              <a:rPr lang="fr-FR" sz="1100" dirty="0" err="1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HighTech</a:t>
            </a:r>
            <a:endParaRPr lang="fr-FR" sz="1100" dirty="0">
              <a:solidFill>
                <a:srgbClr val="FFB72E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r>
              <a:rPr lang="fr-FR" sz="1100" dirty="0">
                <a:solidFill>
                  <a:srgbClr val="FFB72E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Qualité +</a:t>
            </a:r>
          </a:p>
          <a:p>
            <a:pPr algn="ctr"/>
            <a:endParaRPr lang="fr-FR" sz="1100" b="1" dirty="0">
              <a:solidFill>
                <a:srgbClr val="FFB72E"/>
              </a:solidFill>
              <a:latin typeface="Open Sans"/>
            </a:endParaRPr>
          </a:p>
        </p:txBody>
      </p:sp>
      <p:sp>
        <p:nvSpPr>
          <p:cNvPr id="29" name="Organigramme : Alternative 28">
            <a:extLst>
              <a:ext uri="{FF2B5EF4-FFF2-40B4-BE49-F238E27FC236}">
                <a16:creationId xmlns:a16="http://schemas.microsoft.com/office/drawing/2014/main" id="{8871DF75-240C-0FF9-6814-220488C41CE7}"/>
              </a:ext>
            </a:extLst>
          </p:cNvPr>
          <p:cNvSpPr/>
          <p:nvPr/>
        </p:nvSpPr>
        <p:spPr>
          <a:xfrm>
            <a:off x="3410201" y="6126658"/>
            <a:ext cx="1318177" cy="237545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FFB72E"/>
                </a:solidFill>
                <a:latin typeface="Open Sans"/>
              </a:rPr>
              <a:t>PRIX BAS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8024002-7D88-6BDF-11EB-D9EE11E6B37D}"/>
              </a:ext>
            </a:extLst>
          </p:cNvPr>
          <p:cNvGrpSpPr>
            <a:grpSpLocks noChangeAspect="1"/>
          </p:cNvGrpSpPr>
          <p:nvPr/>
        </p:nvGrpSpPr>
        <p:grpSpPr>
          <a:xfrm>
            <a:off x="5205185" y="1953225"/>
            <a:ext cx="700843" cy="987984"/>
            <a:chOff x="4646424" y="2207549"/>
            <a:chExt cx="810186" cy="1120826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7417A1D3-3285-FECC-4CCE-662C3CD49E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6424" y="3004375"/>
              <a:ext cx="323406" cy="32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8F1083E7-E8BE-AC0D-A9AA-F3C6D056B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07059">
              <a:off x="4838508" y="2207549"/>
              <a:ext cx="618102" cy="975109"/>
            </a:xfrm>
            <a:prstGeom prst="rect">
              <a:avLst/>
            </a:prstGeom>
          </p:spPr>
        </p:pic>
      </p:grpSp>
      <p:pic>
        <p:nvPicPr>
          <p:cNvPr id="9218" name="Picture 2" descr="Competitor - Free people icons">
            <a:extLst>
              <a:ext uri="{FF2B5EF4-FFF2-40B4-BE49-F238E27FC236}">
                <a16:creationId xmlns:a16="http://schemas.microsoft.com/office/drawing/2014/main" id="{374E29CA-F8EC-C351-8036-53EF9A62B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35" y="3079318"/>
            <a:ext cx="482906" cy="4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ompetitor - Free people icons">
            <a:extLst>
              <a:ext uri="{FF2B5EF4-FFF2-40B4-BE49-F238E27FC236}">
                <a16:creationId xmlns:a16="http://schemas.microsoft.com/office/drawing/2014/main" id="{9F766E09-67BA-941F-AF9F-2C1FEC1D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85" y="2266133"/>
            <a:ext cx="447539" cy="4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ompetitor - Free people icons">
            <a:extLst>
              <a:ext uri="{FF2B5EF4-FFF2-40B4-BE49-F238E27FC236}">
                <a16:creationId xmlns:a16="http://schemas.microsoft.com/office/drawing/2014/main" id="{1C428298-8445-685A-272E-460F5561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09" y="4576296"/>
            <a:ext cx="482906" cy="4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ompetitor - Free people icons">
            <a:extLst>
              <a:ext uri="{FF2B5EF4-FFF2-40B4-BE49-F238E27FC236}">
                <a16:creationId xmlns:a16="http://schemas.microsoft.com/office/drawing/2014/main" id="{F1A824C3-9F03-8161-3826-33C02851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91" y="4110520"/>
            <a:ext cx="482906" cy="4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ompetitor - Free people icons">
            <a:extLst>
              <a:ext uri="{FF2B5EF4-FFF2-40B4-BE49-F238E27FC236}">
                <a16:creationId xmlns:a16="http://schemas.microsoft.com/office/drawing/2014/main" id="{A5D408FB-D5FE-8C7F-209E-2AB82F87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05" y="2997382"/>
            <a:ext cx="482906" cy="4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ompetitor - Free people icons">
            <a:extLst>
              <a:ext uri="{FF2B5EF4-FFF2-40B4-BE49-F238E27FC236}">
                <a16:creationId xmlns:a16="http://schemas.microsoft.com/office/drawing/2014/main" id="{508AD436-8FE2-8F53-FC7C-69154710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42" y="5156220"/>
            <a:ext cx="482906" cy="4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3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CC2A6B7E-1758-ADB7-C2CA-D19D0BE968B0}"/>
              </a:ext>
            </a:extLst>
          </p:cNvPr>
          <p:cNvSpPr txBox="1"/>
          <p:nvPr/>
        </p:nvSpPr>
        <p:spPr>
          <a:xfrm>
            <a:off x="8625173" y="1318513"/>
            <a:ext cx="3241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ici les prochaines actions identifiées par l’équipe pour construire un business model crédible pour le projet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32E8D6A-E4DF-8C9D-D9C0-AF6F51BC7266}"/>
              </a:ext>
            </a:extLst>
          </p:cNvPr>
          <p:cNvGrpSpPr/>
          <p:nvPr/>
        </p:nvGrpSpPr>
        <p:grpSpPr>
          <a:xfrm>
            <a:off x="332061" y="2097269"/>
            <a:ext cx="3195729" cy="1870800"/>
            <a:chOff x="366670" y="1903009"/>
            <a:chExt cx="3195729" cy="1870800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F7C88AFF-48B1-AE01-26BD-88DE1B0879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6670" y="2012433"/>
              <a:ext cx="1854796" cy="1761376"/>
              <a:chOff x="541884" y="1410566"/>
              <a:chExt cx="1969725" cy="1870516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14FE53B3-202C-A646-8726-89A583F5C7E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1884" y="1429976"/>
                <a:ext cx="1505985" cy="1851106"/>
                <a:chOff x="96543" y="1162373"/>
                <a:chExt cx="1876125" cy="2306070"/>
              </a:xfrm>
            </p:grpSpPr>
            <p:pic>
              <p:nvPicPr>
                <p:cNvPr id="11" name="Image 10">
                  <a:extLst>
                    <a:ext uri="{FF2B5EF4-FFF2-40B4-BE49-F238E27FC236}">
                      <a16:creationId xmlns:a16="http://schemas.microsoft.com/office/drawing/2014/main" id="{3347264F-BB8A-1A4B-3D8F-C973E509E5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6543" y="1162373"/>
                  <a:ext cx="1876125" cy="2306070"/>
                </a:xfrm>
                <a:prstGeom prst="rect">
                  <a:avLst/>
                </a:prstGeom>
              </p:spPr>
            </p:pic>
            <p:sp>
              <p:nvSpPr>
                <p:cNvPr id="41" name="Ellipse 40">
                  <a:extLst>
                    <a:ext uri="{FF2B5EF4-FFF2-40B4-BE49-F238E27FC236}">
                      <a16:creationId xmlns:a16="http://schemas.microsoft.com/office/drawing/2014/main" id="{047DB2E2-BA80-95BB-7709-4AF4CBA6A23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7964" y="1388656"/>
                  <a:ext cx="1411229" cy="1404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0D7DC8F2-0DCF-062D-EDF3-75E2ACC692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7578" y="1524412"/>
                  <a:ext cx="1152000" cy="1146096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" name="Ellipse 42">
                  <a:extLst>
                    <a:ext uri="{FF2B5EF4-FFF2-40B4-BE49-F238E27FC236}">
                      <a16:creationId xmlns:a16="http://schemas.microsoft.com/office/drawing/2014/main" id="{C4764F9E-1B17-193C-E1FE-8A7B5D7F33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8603" y="1660871"/>
                  <a:ext cx="864000" cy="859572"/>
                </a:xfrm>
                <a:prstGeom prst="ellipse">
                  <a:avLst/>
                </a:prstGeom>
                <a:solidFill>
                  <a:srgbClr val="FFD6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Ellipse 43">
                  <a:extLst>
                    <a:ext uri="{FF2B5EF4-FFF2-40B4-BE49-F238E27FC236}">
                      <a16:creationId xmlns:a16="http://schemas.microsoft.com/office/drawing/2014/main" id="{8C8D1F5C-FE1F-BD5D-40ED-AFB404DC82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0603" y="1828844"/>
                  <a:ext cx="540000" cy="537233"/>
                </a:xfrm>
                <a:prstGeom prst="ellipse">
                  <a:avLst/>
                </a:prstGeom>
                <a:solidFill>
                  <a:srgbClr val="FFB7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5E6DA77B-30DD-080B-2D8D-E23E8E386CAB}"/>
                  </a:ext>
                </a:extLst>
              </p:cNvPr>
              <p:cNvCxnSpPr>
                <a:cxnSpLocks/>
                <a:stCxn id="44" idx="7"/>
              </p:cNvCxnSpPr>
              <p:nvPr/>
            </p:nvCxnSpPr>
            <p:spPr>
              <a:xfrm flipV="1">
                <a:off x="1509134" y="1410566"/>
                <a:ext cx="887060" cy="617547"/>
              </a:xfrm>
              <a:prstGeom prst="straightConnector1">
                <a:avLst/>
              </a:prstGeom>
              <a:ln w="22225">
                <a:solidFill>
                  <a:srgbClr val="FFB72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avec flèche 55">
                <a:extLst>
                  <a:ext uri="{FF2B5EF4-FFF2-40B4-BE49-F238E27FC236}">
                    <a16:creationId xmlns:a16="http://schemas.microsoft.com/office/drawing/2014/main" id="{F0878F99-EFD5-949D-53A2-42B18F3CDAEE}"/>
                  </a:ext>
                </a:extLst>
              </p:cNvPr>
              <p:cNvCxnSpPr>
                <a:cxnSpLocks/>
                <a:stCxn id="43" idx="6"/>
              </p:cNvCxnSpPr>
              <p:nvPr/>
            </p:nvCxnSpPr>
            <p:spPr>
              <a:xfrm flipV="1">
                <a:off x="1702652" y="1894443"/>
                <a:ext cx="730072" cy="280676"/>
              </a:xfrm>
              <a:prstGeom prst="straightConnector1">
                <a:avLst/>
              </a:prstGeom>
              <a:ln w="22225">
                <a:solidFill>
                  <a:srgbClr val="FFD685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avec flèche 61">
                <a:extLst>
                  <a:ext uri="{FF2B5EF4-FFF2-40B4-BE49-F238E27FC236}">
                    <a16:creationId xmlns:a16="http://schemas.microsoft.com/office/drawing/2014/main" id="{A4CA270A-AFBD-0D42-1B1F-9AD55C00C937}"/>
                  </a:ext>
                </a:extLst>
              </p:cNvPr>
              <p:cNvCxnSpPr>
                <a:cxnSpLocks/>
                <a:stCxn id="42" idx="5"/>
              </p:cNvCxnSpPr>
              <p:nvPr/>
            </p:nvCxnSpPr>
            <p:spPr>
              <a:xfrm flipV="1">
                <a:off x="1693234" y="2284091"/>
                <a:ext cx="818375" cy="221752"/>
              </a:xfrm>
              <a:prstGeom prst="straightConnector1">
                <a:avLst/>
              </a:prstGeom>
              <a:ln w="22225">
                <a:solidFill>
                  <a:schemeClr val="bg1">
                    <a:lumMod val="7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avec flèche 69">
                <a:extLst>
                  <a:ext uri="{FF2B5EF4-FFF2-40B4-BE49-F238E27FC236}">
                    <a16:creationId xmlns:a16="http://schemas.microsoft.com/office/drawing/2014/main" id="{8438EB96-A5B1-33A9-FD5C-DCDBD42CFB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0480" y="2682231"/>
                <a:ext cx="726942" cy="4990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36E6BF7A-7F3C-70A1-4610-2C0AB4B55B0E}"/>
                </a:ext>
              </a:extLst>
            </p:cNvPr>
            <p:cNvSpPr txBox="1"/>
            <p:nvPr/>
          </p:nvSpPr>
          <p:spPr>
            <a:xfrm>
              <a:off x="2112251" y="1903009"/>
              <a:ext cx="101542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fr-FR" sz="1050" b="1" dirty="0">
                  <a:solidFill>
                    <a:srgbClr val="FFB72E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NATIONAL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BF5DFC0E-9F6B-9A5B-7F5A-72B1876D3A8D}"/>
                </a:ext>
              </a:extLst>
            </p:cNvPr>
            <p:cNvSpPr txBox="1"/>
            <p:nvPr/>
          </p:nvSpPr>
          <p:spPr>
            <a:xfrm>
              <a:off x="2198691" y="2320619"/>
              <a:ext cx="109433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fr-FR" sz="1050" b="1" dirty="0">
                  <a:solidFill>
                    <a:srgbClr val="FFD685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RÉGIONAL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C0D4B437-BEE7-7B63-E9B5-15C798231024}"/>
                </a:ext>
              </a:extLst>
            </p:cNvPr>
            <p:cNvSpPr txBox="1"/>
            <p:nvPr/>
          </p:nvSpPr>
          <p:spPr>
            <a:xfrm>
              <a:off x="2246345" y="2714759"/>
              <a:ext cx="131605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fr-FR" sz="105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CONTINENTAL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16E0218A-C52E-E466-5266-A2FCE34A51FE}"/>
                </a:ext>
              </a:extLst>
            </p:cNvPr>
            <p:cNvSpPr txBox="1"/>
            <p:nvPr/>
          </p:nvSpPr>
          <p:spPr>
            <a:xfrm>
              <a:off x="2223530" y="3133531"/>
              <a:ext cx="71469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fr-FR" sz="1050" b="1" dirty="0">
                  <a:latin typeface="Poppins" panose="00000500000000000000" pitchFamily="50" charset="0"/>
                  <a:cs typeface="Poppins" panose="00000500000000000000" pitchFamily="50" charset="0"/>
                </a:rPr>
                <a:t>GLOBAL</a:t>
              </a:r>
            </a:p>
          </p:txBody>
        </p:sp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DCF8EF4E-2F7C-4F1C-F646-60913439D18B}"/>
              </a:ext>
            </a:extLst>
          </p:cNvPr>
          <p:cNvSpPr txBox="1"/>
          <p:nvPr/>
        </p:nvSpPr>
        <p:spPr>
          <a:xfrm>
            <a:off x="337817" y="1690676"/>
            <a:ext cx="1916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>
                <a:latin typeface="Poppins" pitchFamily="2" charset="77"/>
                <a:cs typeface="Poppins" pitchFamily="2" charset="77"/>
              </a:rPr>
              <a:t>TAILLE DE MARCHÉ</a:t>
            </a:r>
            <a:endParaRPr lang="fr-FR" sz="1400" u="sng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C098D773-81FE-756C-62A2-FB602697B431}"/>
              </a:ext>
            </a:extLst>
          </p:cNvPr>
          <p:cNvSpPr txBox="1"/>
          <p:nvPr/>
        </p:nvSpPr>
        <p:spPr>
          <a:xfrm>
            <a:off x="345611" y="4160941"/>
            <a:ext cx="31158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>
                <a:latin typeface="Poppins" pitchFamily="2" charset="77"/>
                <a:cs typeface="Poppins" pitchFamily="2" charset="77"/>
              </a:rPr>
              <a:t>PROJECTION CHIFFRE D’AFFAIRE</a:t>
            </a:r>
            <a:endParaRPr lang="fr-FR" sz="1400" u="sng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808CD44E-1899-7849-87E5-9BFFD45341AF}"/>
              </a:ext>
            </a:extLst>
          </p:cNvPr>
          <p:cNvGrpSpPr/>
          <p:nvPr/>
        </p:nvGrpSpPr>
        <p:grpSpPr>
          <a:xfrm>
            <a:off x="81512" y="4533212"/>
            <a:ext cx="8192687" cy="2050234"/>
            <a:chOff x="139118" y="4525659"/>
            <a:chExt cx="8192687" cy="2050234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A3276BE5-EBA4-B5DC-0EB4-5EB1164849C8}"/>
                </a:ext>
              </a:extLst>
            </p:cNvPr>
            <p:cNvGrpSpPr/>
            <p:nvPr/>
          </p:nvGrpSpPr>
          <p:grpSpPr>
            <a:xfrm>
              <a:off x="5482194" y="4525659"/>
              <a:ext cx="1739418" cy="1957173"/>
              <a:chOff x="556314" y="4551302"/>
              <a:chExt cx="1739418" cy="1957173"/>
            </a:xfrm>
          </p:grpSpPr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D4273600-20E1-DF4C-050D-D84A44B2CCD5}"/>
                  </a:ext>
                </a:extLst>
              </p:cNvPr>
              <p:cNvSpPr txBox="1"/>
              <p:nvPr/>
            </p:nvSpPr>
            <p:spPr>
              <a:xfrm>
                <a:off x="556314" y="4551302"/>
                <a:ext cx="1739418" cy="19571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lnSpcReduction="10000"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1050" b="1" u="sng" dirty="0">
                    <a:solidFill>
                      <a:schemeClr val="bg1">
                        <a:lumMod val="50000"/>
                      </a:schemeClr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PANIER MOYEN</a:t>
                </a:r>
                <a:endParaRPr lang="fr-FR" sz="800" b="1" u="sng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1000" i="1" dirty="0">
                    <a:solidFill>
                      <a:schemeClr val="bg1">
                        <a:lumMod val="50000"/>
                      </a:schemeClr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                                                 </a:t>
                </a:r>
                <a:r>
                  <a:rPr lang="fr-FR" sz="1400" i="1" dirty="0">
                    <a:solidFill>
                      <a:schemeClr val="bg1">
                        <a:lumMod val="50000"/>
                      </a:schemeClr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€</a:t>
                </a:r>
                <a:r>
                  <a:rPr lang="fr-FR" sz="1000" i="1" dirty="0">
                    <a:solidFill>
                      <a:schemeClr val="bg1">
                        <a:lumMod val="50000"/>
                      </a:schemeClr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                        </a:t>
                </a: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i="1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1000" i="1" dirty="0">
                    <a:solidFill>
                      <a:schemeClr val="bg1">
                        <a:lumMod val="50000"/>
                      </a:schemeClr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CLIENTS</a:t>
                </a:r>
              </a:p>
            </p:txBody>
          </p:sp>
          <p:sp>
            <p:nvSpPr>
              <p:cNvPr id="96" name="Ellipse 95">
                <a:extLst>
                  <a:ext uri="{FF2B5EF4-FFF2-40B4-BE49-F238E27FC236}">
                    <a16:creationId xmlns:a16="http://schemas.microsoft.com/office/drawing/2014/main" id="{E22B6D16-C0EA-538E-A999-87675EDEEF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3672" y="5540876"/>
                <a:ext cx="759891" cy="756000"/>
              </a:xfrm>
              <a:prstGeom prst="ellipse">
                <a:avLst/>
              </a:prstGeom>
              <a:solidFill>
                <a:schemeClr val="bg1">
                  <a:lumMod val="85000"/>
                  <a:alpha val="2396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rgbClr val="FFB72E"/>
                    </a:solidFill>
                    <a:latin typeface="Poppins" pitchFamily="2" charset="77"/>
                    <a:cs typeface="Poppins" pitchFamily="2" charset="77"/>
                  </a:rPr>
                  <a:t>300</a:t>
                </a:r>
                <a:endParaRPr lang="fr-FR" sz="1100" b="1" dirty="0">
                  <a:solidFill>
                    <a:srgbClr val="FFB72E"/>
                  </a:solidFill>
                  <a:latin typeface="Poppins" pitchFamily="2" charset="77"/>
                  <a:cs typeface="Poppins" pitchFamily="2" charset="77"/>
                </a:endParaRPr>
              </a:p>
            </p:txBody>
          </p:sp>
        </p:grpSp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77AE0DE9-BE91-E9D2-D432-C5402DAB2987}"/>
                </a:ext>
              </a:extLst>
            </p:cNvPr>
            <p:cNvGrpSpPr/>
            <p:nvPr/>
          </p:nvGrpSpPr>
          <p:grpSpPr>
            <a:xfrm>
              <a:off x="3848663" y="4525659"/>
              <a:ext cx="1548777" cy="2050234"/>
              <a:chOff x="554415" y="4551302"/>
              <a:chExt cx="1548777" cy="2050234"/>
            </a:xfrm>
          </p:grpSpPr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CAFA8FF4-705E-C170-5271-7F6E920DD56F}"/>
                  </a:ext>
                </a:extLst>
              </p:cNvPr>
              <p:cNvSpPr txBox="1"/>
              <p:nvPr/>
            </p:nvSpPr>
            <p:spPr>
              <a:xfrm>
                <a:off x="554415" y="4551302"/>
                <a:ext cx="1548777" cy="205023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1050" b="1" u="sng" dirty="0">
                    <a:solidFill>
                      <a:schemeClr val="bg1">
                        <a:lumMod val="50000"/>
                      </a:schemeClr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MOY. CLIENTS/PDV</a:t>
                </a:r>
                <a:endParaRPr lang="fr-FR" sz="800" b="1" u="sng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1000" i="1" dirty="0">
                    <a:solidFill>
                      <a:schemeClr val="bg1">
                        <a:lumMod val="50000"/>
                      </a:schemeClr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       AVEC                        </a:t>
                </a: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i="1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1000" i="1" dirty="0">
                    <a:solidFill>
                      <a:schemeClr val="bg1">
                        <a:lumMod val="50000"/>
                      </a:schemeClr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CLIENTS</a:t>
                </a:r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061EC64B-0B84-F494-BD6E-DEAE215381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6174" y="5520755"/>
                <a:ext cx="759891" cy="756000"/>
              </a:xfrm>
              <a:prstGeom prst="ellipse">
                <a:avLst/>
              </a:prstGeom>
              <a:solidFill>
                <a:schemeClr val="bg1">
                  <a:lumMod val="85000"/>
                  <a:alpha val="2396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rgbClr val="FFB72E"/>
                    </a:solidFill>
                    <a:latin typeface="Poppins" pitchFamily="2" charset="77"/>
                    <a:cs typeface="Poppins" pitchFamily="2" charset="77"/>
                  </a:rPr>
                  <a:t>250</a:t>
                </a:r>
                <a:endParaRPr lang="fr-FR" sz="1100" b="1" dirty="0">
                  <a:solidFill>
                    <a:srgbClr val="FFB72E"/>
                  </a:solidFill>
                  <a:latin typeface="Poppins" pitchFamily="2" charset="77"/>
                  <a:cs typeface="Poppins" pitchFamily="2" charset="77"/>
                </a:endParaRPr>
              </a:p>
            </p:txBody>
          </p:sp>
        </p:grp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16B552FB-AE84-033B-70A6-502BD349FC2B}"/>
                </a:ext>
              </a:extLst>
            </p:cNvPr>
            <p:cNvSpPr txBox="1"/>
            <p:nvPr/>
          </p:nvSpPr>
          <p:spPr>
            <a:xfrm>
              <a:off x="139118" y="4539625"/>
              <a:ext cx="1548777" cy="1957173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fr-FR" sz="1050" b="1" u="sng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IMPLANTATION</a:t>
              </a:r>
              <a:endParaRPr lang="fr-FR" sz="800" b="1" u="sng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endParaRPr lang="fr-FR" sz="1000" b="1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endParaRPr lang="fr-FR" sz="1000" b="1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endParaRPr lang="fr-FR" sz="1000" b="1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endParaRPr lang="fr-FR" sz="1000" b="1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fr-FR" sz="1000" i="1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DANS               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fr-FR" sz="1000" i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fr-FR" sz="1000" i="1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PAYS</a:t>
              </a:r>
            </a:p>
          </p:txBody>
        </p:sp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EADE6202-5978-70DE-23A3-144CAFAD8EFF}"/>
                </a:ext>
              </a:extLst>
            </p:cNvPr>
            <p:cNvGrpSpPr/>
            <p:nvPr/>
          </p:nvGrpSpPr>
          <p:grpSpPr>
            <a:xfrm>
              <a:off x="1923795" y="4532893"/>
              <a:ext cx="1548777" cy="1957173"/>
              <a:chOff x="569442" y="4544059"/>
              <a:chExt cx="1548777" cy="1957173"/>
            </a:xfrm>
          </p:grpSpPr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4DE43924-E6EA-6ACC-3AA8-E739568C81FE}"/>
                  </a:ext>
                </a:extLst>
              </p:cNvPr>
              <p:cNvSpPr txBox="1"/>
              <p:nvPr/>
            </p:nvSpPr>
            <p:spPr>
              <a:xfrm>
                <a:off x="569442" y="4544059"/>
                <a:ext cx="1548777" cy="19571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1050" b="1" u="sng" dirty="0">
                    <a:solidFill>
                      <a:schemeClr val="bg1">
                        <a:lumMod val="50000"/>
                      </a:schemeClr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MOY. DISTRIBUTION/PAYS</a:t>
                </a:r>
                <a:endParaRPr lang="fr-FR" sz="800" b="1" u="sng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1000" i="1" dirty="0">
                    <a:solidFill>
                      <a:schemeClr val="bg1">
                        <a:lumMod val="50000"/>
                      </a:schemeClr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       DANS                        </a:t>
                </a: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endParaRPr lang="fr-FR" sz="1000" i="1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1000" i="1" dirty="0">
                    <a:solidFill>
                      <a:schemeClr val="bg1">
                        <a:lumMod val="50000"/>
                      </a:schemeClr>
                    </a:solidFill>
                    <a:latin typeface="Poppins" panose="00000500000000000000" pitchFamily="50" charset="0"/>
                    <a:cs typeface="Poppins" panose="00000500000000000000" pitchFamily="50" charset="0"/>
                  </a:rPr>
                  <a:t>POINT DE VENTE</a:t>
                </a:r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1D0A328C-4F7D-8D8A-2BD8-BC8586A63C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7118" y="5562399"/>
                <a:ext cx="687521" cy="684000"/>
              </a:xfrm>
              <a:prstGeom prst="ellipse">
                <a:avLst/>
              </a:prstGeom>
              <a:solidFill>
                <a:schemeClr val="bg1">
                  <a:lumMod val="85000"/>
                  <a:alpha val="2396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rgbClr val="FFB72E"/>
                    </a:solidFill>
                    <a:latin typeface="Poppins" pitchFamily="2" charset="77"/>
                    <a:cs typeface="Poppins" pitchFamily="2" charset="77"/>
                  </a:rPr>
                  <a:t>100</a:t>
                </a:r>
                <a:endParaRPr lang="fr-FR" sz="1100" b="1" dirty="0">
                  <a:solidFill>
                    <a:srgbClr val="FFB72E"/>
                  </a:solidFill>
                  <a:latin typeface="Poppins" pitchFamily="2" charset="77"/>
                  <a:cs typeface="Poppins" pitchFamily="2" charset="77"/>
                </a:endParaRPr>
              </a:p>
            </p:txBody>
          </p:sp>
        </p:grp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F0EDC1D3-1594-73B1-1220-41FFF2DAFFC3}"/>
                </a:ext>
              </a:extLst>
            </p:cNvPr>
            <p:cNvSpPr txBox="1"/>
            <p:nvPr/>
          </p:nvSpPr>
          <p:spPr>
            <a:xfrm>
              <a:off x="6773065" y="5263602"/>
              <a:ext cx="575569" cy="6147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92500" lnSpcReduction="20000"/>
            </a:bodyPr>
            <a:lstStyle/>
            <a:p>
              <a:pPr algn="l">
                <a:spcBef>
                  <a:spcPts val="0"/>
                </a:spcBef>
              </a:pPr>
              <a:r>
                <a:rPr lang="fr-FR" sz="4400" b="1" dirty="0">
                  <a:solidFill>
                    <a:srgbClr val="FFD685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=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6B9FF80-7D34-8A50-F3CA-0FE50E311143}"/>
                </a:ext>
              </a:extLst>
            </p:cNvPr>
            <p:cNvSpPr txBox="1"/>
            <p:nvPr/>
          </p:nvSpPr>
          <p:spPr>
            <a:xfrm>
              <a:off x="1484648" y="5373934"/>
              <a:ext cx="652991" cy="435013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55000" lnSpcReduction="20000"/>
            </a:bodyPr>
            <a:lstStyle/>
            <a:p>
              <a:pPr algn="ctr">
                <a:spcBef>
                  <a:spcPts val="0"/>
                </a:spcBef>
              </a:pPr>
              <a:r>
                <a:rPr lang="fr-FR" sz="4400" b="1" dirty="0">
                  <a:solidFill>
                    <a:srgbClr val="FFD685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X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FACA229-7E83-2E88-2C17-D15F0991F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8030" y="4903130"/>
              <a:ext cx="572538" cy="527338"/>
            </a:xfrm>
            <a:prstGeom prst="rect">
              <a:avLst/>
            </a:prstGeom>
          </p:spPr>
        </p:pic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F7480527-75C3-6F73-F486-0C2E4DC15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2091" y="4882385"/>
              <a:ext cx="652991" cy="548083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966792B9-4A19-D5C7-3968-9A403C403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707" y="4902047"/>
              <a:ext cx="528421" cy="528421"/>
            </a:xfrm>
            <a:prstGeom prst="rect">
              <a:avLst/>
            </a:prstGeom>
          </p:spPr>
        </p:pic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989D6EC0-4B0E-CDDD-661A-99FBEF1FB2A7}"/>
                </a:ext>
              </a:extLst>
            </p:cNvPr>
            <p:cNvSpPr txBox="1"/>
            <p:nvPr/>
          </p:nvSpPr>
          <p:spPr>
            <a:xfrm>
              <a:off x="3469910" y="5337009"/>
              <a:ext cx="652991" cy="435013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55000" lnSpcReduction="20000"/>
            </a:bodyPr>
            <a:lstStyle/>
            <a:p>
              <a:pPr algn="ctr">
                <a:spcBef>
                  <a:spcPts val="0"/>
                </a:spcBef>
              </a:pPr>
              <a:r>
                <a:rPr lang="fr-FR" sz="4400" b="1" dirty="0">
                  <a:solidFill>
                    <a:srgbClr val="FFD685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X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DB00C91C-193E-0866-DC91-6E892B52777D}"/>
                </a:ext>
              </a:extLst>
            </p:cNvPr>
            <p:cNvSpPr txBox="1"/>
            <p:nvPr/>
          </p:nvSpPr>
          <p:spPr>
            <a:xfrm>
              <a:off x="5374331" y="5337009"/>
              <a:ext cx="652991" cy="435013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55000" lnSpcReduction="20000"/>
            </a:bodyPr>
            <a:lstStyle/>
            <a:p>
              <a:pPr algn="ctr">
                <a:spcBef>
                  <a:spcPts val="0"/>
                </a:spcBef>
              </a:pPr>
              <a:r>
                <a:rPr lang="fr-FR" sz="4400" b="1" dirty="0">
                  <a:solidFill>
                    <a:srgbClr val="FFD685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X</a:t>
              </a:r>
            </a:p>
          </p:txBody>
        </p:sp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28B36255-CAAA-0A79-0747-713810EA7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0270" y="4938921"/>
              <a:ext cx="854732" cy="435013"/>
            </a:xfrm>
            <a:prstGeom prst="rect">
              <a:avLst/>
            </a:prstGeom>
          </p:spPr>
        </p:pic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022AB332-B176-2DF8-503A-E07C5C642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122" y="5537613"/>
              <a:ext cx="687521" cy="684000"/>
            </a:xfrm>
            <a:prstGeom prst="ellipse">
              <a:avLst/>
            </a:prstGeom>
            <a:solidFill>
              <a:schemeClr val="bg1">
                <a:lumMod val="85000"/>
                <a:alpha val="2396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B72E"/>
                  </a:solidFill>
                  <a:latin typeface="Poppins" pitchFamily="2" charset="77"/>
                  <a:cs typeface="Poppins" pitchFamily="2" charset="77"/>
                </a:rPr>
                <a:t>15</a:t>
              </a:r>
              <a:endParaRPr lang="fr-FR" sz="1100" b="1" dirty="0">
                <a:solidFill>
                  <a:srgbClr val="FFB72E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5CDEF14B-51E7-9473-5D57-FFFF8B90CC23}"/>
                </a:ext>
              </a:extLst>
            </p:cNvPr>
            <p:cNvGrpSpPr/>
            <p:nvPr/>
          </p:nvGrpSpPr>
          <p:grpSpPr>
            <a:xfrm>
              <a:off x="7193280" y="4966255"/>
              <a:ext cx="1138525" cy="1609638"/>
              <a:chOff x="7193280" y="4966255"/>
              <a:chExt cx="1138525" cy="1609638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8BC00C5-A335-5FC1-84F5-E17CF7434B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93280" y="4966255"/>
                <a:ext cx="1138525" cy="1609638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B9A79FD-8180-02CE-D4FC-56086A838976}"/>
                  </a:ext>
                </a:extLst>
              </p:cNvPr>
              <p:cNvSpPr/>
              <p:nvPr/>
            </p:nvSpPr>
            <p:spPr>
              <a:xfrm>
                <a:off x="7225637" y="5044440"/>
                <a:ext cx="1077031" cy="323049"/>
              </a:xfrm>
              <a:prstGeom prst="rect">
                <a:avLst/>
              </a:prstGeom>
              <a:solidFill>
                <a:srgbClr val="FFB72E"/>
              </a:solidFill>
              <a:ln>
                <a:solidFill>
                  <a:srgbClr val="FFB7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>
                    <a:latin typeface="Poppins" pitchFamily="2" charset="77"/>
                    <a:cs typeface="Poppins" pitchFamily="2" charset="77"/>
                  </a:rPr>
                  <a:t>1 000 000 €</a:t>
                </a:r>
              </a:p>
            </p:txBody>
          </p:sp>
        </p:grpSp>
      </p:grpSp>
      <p:sp>
        <p:nvSpPr>
          <p:cNvPr id="55" name="ZoneTexte 54">
            <a:extLst>
              <a:ext uri="{FF2B5EF4-FFF2-40B4-BE49-F238E27FC236}">
                <a16:creationId xmlns:a16="http://schemas.microsoft.com/office/drawing/2014/main" id="{E76B9A03-D391-5F98-32AC-7B8075A86911}"/>
              </a:ext>
            </a:extLst>
          </p:cNvPr>
          <p:cNvSpPr txBox="1"/>
          <p:nvPr/>
        </p:nvSpPr>
        <p:spPr>
          <a:xfrm>
            <a:off x="4878995" y="1772631"/>
            <a:ext cx="25649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>
                <a:latin typeface="Poppins" pitchFamily="2" charset="77"/>
                <a:cs typeface="Poppins" pitchFamily="2" charset="77"/>
              </a:rPr>
              <a:t>POTENTIEL MARCHÉ (€)</a:t>
            </a:r>
            <a:endParaRPr lang="fr-FR" sz="1400" u="sng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6D4E88F2-687B-F6CA-4A58-B68E3D47690B}"/>
              </a:ext>
            </a:extLst>
          </p:cNvPr>
          <p:cNvGrpSpPr/>
          <p:nvPr/>
        </p:nvGrpSpPr>
        <p:grpSpPr>
          <a:xfrm>
            <a:off x="1211930" y="1980467"/>
            <a:ext cx="429796" cy="616290"/>
            <a:chOff x="2742245" y="4187389"/>
            <a:chExt cx="429796" cy="61629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DEB1153-9C27-F1AD-FBCB-736145CD2B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2245" y="4625172"/>
              <a:ext cx="174857" cy="1785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CC2C153A-C71D-EEC0-719B-D88B23608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07059">
              <a:off x="2837850" y="4187389"/>
              <a:ext cx="334191" cy="537233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79C76E2-6F97-4124-49A5-44C72FFD9865}"/>
              </a:ext>
            </a:extLst>
          </p:cNvPr>
          <p:cNvGrpSpPr/>
          <p:nvPr/>
        </p:nvGrpSpPr>
        <p:grpSpPr>
          <a:xfrm>
            <a:off x="5113051" y="2384714"/>
            <a:ext cx="3161148" cy="1569716"/>
            <a:chOff x="5229021" y="1975261"/>
            <a:chExt cx="3161148" cy="156971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7C77498-53B5-9E82-5550-2DB13D24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229021" y="1975261"/>
              <a:ext cx="1569716" cy="1569716"/>
            </a:xfrm>
            <a:prstGeom prst="rect">
              <a:avLst/>
            </a:prstGeom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2115B57-25DE-C23D-A971-11306925D8E1}"/>
                </a:ext>
              </a:extLst>
            </p:cNvPr>
            <p:cNvSpPr txBox="1"/>
            <p:nvPr/>
          </p:nvSpPr>
          <p:spPr>
            <a:xfrm>
              <a:off x="6192981" y="3095482"/>
              <a:ext cx="1667267" cy="314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fr-FR" sz="1050" b="1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&lt; 10 M</a:t>
              </a:r>
              <a:endParaRPr lang="fr-FR" sz="8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49B9668E-74FD-D947-34E5-F9BCCD83731B}"/>
                </a:ext>
              </a:extLst>
            </p:cNvPr>
            <p:cNvSpPr txBox="1"/>
            <p:nvPr/>
          </p:nvSpPr>
          <p:spPr>
            <a:xfrm>
              <a:off x="6335353" y="2702190"/>
              <a:ext cx="1667267" cy="314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fr-FR" sz="1050" b="1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 100 - 500 M</a:t>
              </a:r>
              <a:endParaRPr lang="fr-FR" sz="8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12AE5547-E532-B62E-E08E-24C7B454246D}"/>
                </a:ext>
              </a:extLst>
            </p:cNvPr>
            <p:cNvSpPr txBox="1"/>
            <p:nvPr/>
          </p:nvSpPr>
          <p:spPr>
            <a:xfrm>
              <a:off x="6551703" y="2374054"/>
              <a:ext cx="1667267" cy="314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fr-FR" sz="1050" b="1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&lt; 500  M - 1MD</a:t>
              </a:r>
              <a:endParaRPr lang="fr-FR" sz="8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FD002EB1-D559-0BC6-38D4-05FE0D852CFD}"/>
                </a:ext>
              </a:extLst>
            </p:cNvPr>
            <p:cNvSpPr txBox="1"/>
            <p:nvPr/>
          </p:nvSpPr>
          <p:spPr>
            <a:xfrm>
              <a:off x="6722902" y="2034102"/>
              <a:ext cx="1667267" cy="314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fr-FR" sz="1050" b="1" dirty="0">
                  <a:solidFill>
                    <a:schemeClr val="bg1">
                      <a:lumMod val="50000"/>
                    </a:schemeClr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&gt;1 MD</a:t>
              </a:r>
              <a:endParaRPr lang="fr-FR" sz="8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F7448661-F969-9C2C-B5E7-D5FCE9319285}"/>
              </a:ext>
            </a:extLst>
          </p:cNvPr>
          <p:cNvGrpSpPr/>
          <p:nvPr/>
        </p:nvGrpSpPr>
        <p:grpSpPr>
          <a:xfrm>
            <a:off x="5827560" y="2732559"/>
            <a:ext cx="429796" cy="616290"/>
            <a:chOff x="2742245" y="4187389"/>
            <a:chExt cx="429796" cy="616290"/>
          </a:xfrm>
        </p:grpSpPr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E2ED003C-BC16-900D-BC20-B2EAE1069D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2245" y="4625172"/>
              <a:ext cx="174857" cy="1785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A76D500B-2128-9502-98E0-84150BD17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07059">
              <a:off x="2837850" y="4187389"/>
              <a:ext cx="334191" cy="537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87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>
            <a:extLst>
              <a:ext uri="{FF2B5EF4-FFF2-40B4-BE49-F238E27FC236}">
                <a16:creationId xmlns:a16="http://schemas.microsoft.com/office/drawing/2014/main" id="{889A4D58-AD41-2A95-578F-BA3DE62E7A5C}"/>
              </a:ext>
            </a:extLst>
          </p:cNvPr>
          <p:cNvSpPr txBox="1"/>
          <p:nvPr/>
        </p:nvSpPr>
        <p:spPr>
          <a:xfrm>
            <a:off x="8625173" y="1318513"/>
            <a:ext cx="32418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ici les prochaines actions identifiées par l’équipe pour préparer le lancement de la solution sur le marché et garantir son développement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39" name="Groupe 238">
            <a:extLst>
              <a:ext uri="{FF2B5EF4-FFF2-40B4-BE49-F238E27FC236}">
                <a16:creationId xmlns:a16="http://schemas.microsoft.com/office/drawing/2014/main" id="{38A5337E-4437-3CE0-9D36-B0C166AE0F88}"/>
              </a:ext>
            </a:extLst>
          </p:cNvPr>
          <p:cNvGrpSpPr/>
          <p:nvPr/>
        </p:nvGrpSpPr>
        <p:grpSpPr>
          <a:xfrm>
            <a:off x="4431278" y="2057567"/>
            <a:ext cx="1813639" cy="431756"/>
            <a:chOff x="4431278" y="2057567"/>
            <a:chExt cx="1813639" cy="431756"/>
          </a:xfrm>
        </p:grpSpPr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FB70CECB-D485-A051-18C1-69479E847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232" y="2114015"/>
              <a:ext cx="13006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Qualité de vie </a:t>
              </a:r>
              <a:b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des consommateurs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EBE0485-E286-ED5F-78C5-DD2EA3437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26664"/>
            <a:stretch/>
          </p:blipFill>
          <p:spPr>
            <a:xfrm>
              <a:off x="4431278" y="2057567"/>
              <a:ext cx="527234" cy="431756"/>
            </a:xfrm>
            <a:prstGeom prst="rect">
              <a:avLst/>
            </a:prstGeom>
          </p:spPr>
        </p:pic>
      </p:grpSp>
      <p:grpSp>
        <p:nvGrpSpPr>
          <p:cNvPr id="246" name="Groupe 245">
            <a:extLst>
              <a:ext uri="{FF2B5EF4-FFF2-40B4-BE49-F238E27FC236}">
                <a16:creationId xmlns:a16="http://schemas.microsoft.com/office/drawing/2014/main" id="{1F73691A-E8CA-E9C3-1E32-5B06458A3306}"/>
              </a:ext>
            </a:extLst>
          </p:cNvPr>
          <p:cNvGrpSpPr/>
          <p:nvPr/>
        </p:nvGrpSpPr>
        <p:grpSpPr>
          <a:xfrm>
            <a:off x="4468264" y="5556650"/>
            <a:ext cx="1603495" cy="431756"/>
            <a:chOff x="4468264" y="5556650"/>
            <a:chExt cx="1603495" cy="431756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0F11FFC-8378-FF5C-8A16-9E9DB35AF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26664"/>
            <a:stretch/>
          </p:blipFill>
          <p:spPr>
            <a:xfrm>
              <a:off x="4468264" y="5556650"/>
              <a:ext cx="527234" cy="431756"/>
            </a:xfrm>
            <a:prstGeom prst="rect">
              <a:avLst/>
            </a:prstGeom>
          </p:spPr>
        </p:pic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0271D742-3AE7-AF50-4ED2-DB5A94A3D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3532" y="5649852"/>
              <a:ext cx="10482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Adéquation </a:t>
              </a:r>
              <a:b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avec les </a:t>
              </a:r>
              <a:r>
                <a:rPr lang="fr-FR" sz="800" b="1" noProof="0" dirty="0" err="1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SDGs</a:t>
              </a:r>
              <a:endParaRPr lang="fr-FR" sz="800" b="1" noProof="0" dirty="0">
                <a:solidFill>
                  <a:srgbClr val="444444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48" name="Groupe 247">
            <a:extLst>
              <a:ext uri="{FF2B5EF4-FFF2-40B4-BE49-F238E27FC236}">
                <a16:creationId xmlns:a16="http://schemas.microsoft.com/office/drawing/2014/main" id="{C0A8BAB6-50C2-4573-D061-E549D958D85D}"/>
              </a:ext>
            </a:extLst>
          </p:cNvPr>
          <p:cNvGrpSpPr/>
          <p:nvPr/>
        </p:nvGrpSpPr>
        <p:grpSpPr>
          <a:xfrm>
            <a:off x="4468264" y="6117054"/>
            <a:ext cx="1575461" cy="431756"/>
            <a:chOff x="4468264" y="6117054"/>
            <a:chExt cx="1575461" cy="431756"/>
          </a:xfrm>
        </p:grpSpPr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7F3780BC-8200-B6F6-B769-62E1F6BAF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1894" y="6163655"/>
              <a:ext cx="10518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Environnement </a:t>
              </a:r>
              <a:b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social du projet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7652FC0-B9FF-23B1-8AD8-E4AC9EF8D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26664"/>
            <a:stretch/>
          </p:blipFill>
          <p:spPr>
            <a:xfrm>
              <a:off x="4468264" y="6117054"/>
              <a:ext cx="527234" cy="431756"/>
            </a:xfrm>
            <a:prstGeom prst="rect">
              <a:avLst/>
            </a:prstGeom>
          </p:spPr>
        </p:pic>
      </p:grpSp>
      <p:grpSp>
        <p:nvGrpSpPr>
          <p:cNvPr id="249" name="Groupe 248">
            <a:extLst>
              <a:ext uri="{FF2B5EF4-FFF2-40B4-BE49-F238E27FC236}">
                <a16:creationId xmlns:a16="http://schemas.microsoft.com/office/drawing/2014/main" id="{A494C8CC-ACF4-8707-E711-BAA145F2000E}"/>
              </a:ext>
            </a:extLst>
          </p:cNvPr>
          <p:cNvGrpSpPr/>
          <p:nvPr/>
        </p:nvGrpSpPr>
        <p:grpSpPr>
          <a:xfrm>
            <a:off x="6244917" y="6083264"/>
            <a:ext cx="1769447" cy="439982"/>
            <a:chOff x="6244917" y="6083264"/>
            <a:chExt cx="1769447" cy="439982"/>
          </a:xfrm>
        </p:grpSpPr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116C6B74-EE45-C083-D8C6-BB37EC26B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1462" y="6184692"/>
              <a:ext cx="12529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Modèle d’entreprise </a:t>
              </a:r>
              <a:b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durable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705DF32-DD04-ED48-BA57-BA5A6BDEF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26664"/>
            <a:stretch/>
          </p:blipFill>
          <p:spPr>
            <a:xfrm>
              <a:off x="6244917" y="6083264"/>
              <a:ext cx="527234" cy="431756"/>
            </a:xfrm>
            <a:prstGeom prst="rect">
              <a:avLst/>
            </a:prstGeom>
          </p:spPr>
        </p:pic>
      </p:grpSp>
      <p:grpSp>
        <p:nvGrpSpPr>
          <p:cNvPr id="243" name="Groupe 242">
            <a:extLst>
              <a:ext uri="{FF2B5EF4-FFF2-40B4-BE49-F238E27FC236}">
                <a16:creationId xmlns:a16="http://schemas.microsoft.com/office/drawing/2014/main" id="{513E226E-E633-56CD-1139-40F5298334E3}"/>
              </a:ext>
            </a:extLst>
          </p:cNvPr>
          <p:cNvGrpSpPr/>
          <p:nvPr/>
        </p:nvGrpSpPr>
        <p:grpSpPr>
          <a:xfrm>
            <a:off x="6357383" y="3851564"/>
            <a:ext cx="1414525" cy="431756"/>
            <a:chOff x="6357383" y="3851564"/>
            <a:chExt cx="1414525" cy="43175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391D881-4238-0123-259D-1007C8BE5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739" y="3983814"/>
              <a:ext cx="9051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Labélisation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8E7A0E7-92D9-E81F-389B-7879CC19A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26664"/>
            <a:stretch/>
          </p:blipFill>
          <p:spPr>
            <a:xfrm>
              <a:off x="6357383" y="3851564"/>
              <a:ext cx="527234" cy="431756"/>
            </a:xfrm>
            <a:prstGeom prst="rect">
              <a:avLst/>
            </a:prstGeom>
          </p:spPr>
        </p:pic>
      </p:grpSp>
      <p:grpSp>
        <p:nvGrpSpPr>
          <p:cNvPr id="244" name="Groupe 243">
            <a:extLst>
              <a:ext uri="{FF2B5EF4-FFF2-40B4-BE49-F238E27FC236}">
                <a16:creationId xmlns:a16="http://schemas.microsoft.com/office/drawing/2014/main" id="{81AE15B2-8E48-DB7D-8206-1163486ECBFC}"/>
              </a:ext>
            </a:extLst>
          </p:cNvPr>
          <p:cNvGrpSpPr/>
          <p:nvPr/>
        </p:nvGrpSpPr>
        <p:grpSpPr>
          <a:xfrm>
            <a:off x="4452570" y="4378037"/>
            <a:ext cx="1538200" cy="431756"/>
            <a:chOff x="4452570" y="4378037"/>
            <a:chExt cx="1538200" cy="431756"/>
          </a:xfrm>
        </p:grpSpPr>
        <p:sp>
          <p:nvSpPr>
            <p:cNvPr id="3" name="TextBox 15">
              <a:extLst>
                <a:ext uri="{FF2B5EF4-FFF2-40B4-BE49-F238E27FC236}">
                  <a16:creationId xmlns:a16="http://schemas.microsoft.com/office/drawing/2014/main" id="{F0E6DD24-9AAF-C897-B805-392750217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4781" y="4461027"/>
              <a:ext cx="10159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Conformité</a:t>
              </a:r>
              <a:b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réglementaire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D3F1C5B-C713-0D09-53B4-87A41CF1C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26664"/>
            <a:stretch/>
          </p:blipFill>
          <p:spPr>
            <a:xfrm>
              <a:off x="4452570" y="4378037"/>
              <a:ext cx="527234" cy="431756"/>
            </a:xfrm>
            <a:prstGeom prst="rect">
              <a:avLst/>
            </a:prstGeom>
          </p:spPr>
        </p:pic>
      </p:grpSp>
      <p:grpSp>
        <p:nvGrpSpPr>
          <p:cNvPr id="245" name="Groupe 244">
            <a:extLst>
              <a:ext uri="{FF2B5EF4-FFF2-40B4-BE49-F238E27FC236}">
                <a16:creationId xmlns:a16="http://schemas.microsoft.com/office/drawing/2014/main" id="{729CE0E2-4C6F-9CC2-673C-E2382AE6B1FA}"/>
              </a:ext>
            </a:extLst>
          </p:cNvPr>
          <p:cNvGrpSpPr/>
          <p:nvPr/>
        </p:nvGrpSpPr>
        <p:grpSpPr>
          <a:xfrm>
            <a:off x="6357383" y="4410874"/>
            <a:ext cx="1711864" cy="431756"/>
            <a:chOff x="6357383" y="4410874"/>
            <a:chExt cx="1711864" cy="431756"/>
          </a:xfrm>
        </p:grpSpPr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166514D8-D5C6-ED0D-1025-FC5696291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8085" y="4483495"/>
              <a:ext cx="11811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Image durable</a:t>
              </a:r>
              <a:b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de la marque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73EAC83-D475-C8A4-EB79-610255A34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26664"/>
            <a:stretch/>
          </p:blipFill>
          <p:spPr>
            <a:xfrm>
              <a:off x="6357383" y="4410874"/>
              <a:ext cx="527234" cy="431756"/>
            </a:xfrm>
            <a:prstGeom prst="rect">
              <a:avLst/>
            </a:prstGeom>
          </p:spPr>
        </p:pic>
      </p:grpSp>
      <p:grpSp>
        <p:nvGrpSpPr>
          <p:cNvPr id="247" name="Groupe 246">
            <a:extLst>
              <a:ext uri="{FF2B5EF4-FFF2-40B4-BE49-F238E27FC236}">
                <a16:creationId xmlns:a16="http://schemas.microsoft.com/office/drawing/2014/main" id="{4348AD9C-C42F-0F27-D431-4D48BBBFB815}"/>
              </a:ext>
            </a:extLst>
          </p:cNvPr>
          <p:cNvGrpSpPr/>
          <p:nvPr/>
        </p:nvGrpSpPr>
        <p:grpSpPr>
          <a:xfrm>
            <a:off x="6232645" y="5564947"/>
            <a:ext cx="1781719" cy="431756"/>
            <a:chOff x="6232645" y="5564947"/>
            <a:chExt cx="1781719" cy="431756"/>
          </a:xfrm>
        </p:grpSpPr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CE5854C0-5369-23A0-9B0E-F1817A33B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9879" y="5649852"/>
              <a:ext cx="12544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Méthodes de </a:t>
              </a:r>
              <a:b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production durable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3BB88E74-B86D-7E09-ACBE-A56F5A02A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26664"/>
            <a:stretch/>
          </p:blipFill>
          <p:spPr>
            <a:xfrm>
              <a:off x="6232645" y="5564947"/>
              <a:ext cx="527234" cy="431756"/>
            </a:xfrm>
            <a:prstGeom prst="rect">
              <a:avLst/>
            </a:prstGeom>
          </p:spPr>
        </p:pic>
      </p:grpSp>
      <p:grpSp>
        <p:nvGrpSpPr>
          <p:cNvPr id="241" name="Groupe 240">
            <a:extLst>
              <a:ext uri="{FF2B5EF4-FFF2-40B4-BE49-F238E27FC236}">
                <a16:creationId xmlns:a16="http://schemas.microsoft.com/office/drawing/2014/main" id="{8064862A-3040-7A97-D005-438C8C07C306}"/>
              </a:ext>
            </a:extLst>
          </p:cNvPr>
          <p:cNvGrpSpPr/>
          <p:nvPr/>
        </p:nvGrpSpPr>
        <p:grpSpPr>
          <a:xfrm>
            <a:off x="6232645" y="2585365"/>
            <a:ext cx="1646124" cy="431756"/>
            <a:chOff x="6232645" y="2585365"/>
            <a:chExt cx="1646124" cy="4317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475778-831F-B4A8-40F2-C6FE271D9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9879" y="2731301"/>
              <a:ext cx="11188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Ecoconception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ED64716-AC36-27A0-E716-D0D4ECD29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26664"/>
            <a:stretch/>
          </p:blipFill>
          <p:spPr>
            <a:xfrm>
              <a:off x="6232645" y="2585365"/>
              <a:ext cx="527234" cy="431756"/>
            </a:xfrm>
            <a:prstGeom prst="rect">
              <a:avLst/>
            </a:prstGeom>
          </p:spPr>
        </p:pic>
      </p:grpSp>
      <p:grpSp>
        <p:nvGrpSpPr>
          <p:cNvPr id="240" name="Groupe 239">
            <a:extLst>
              <a:ext uri="{FF2B5EF4-FFF2-40B4-BE49-F238E27FC236}">
                <a16:creationId xmlns:a16="http://schemas.microsoft.com/office/drawing/2014/main" id="{0EF2E393-E989-7CED-8C31-D07FE90CA18E}"/>
              </a:ext>
            </a:extLst>
          </p:cNvPr>
          <p:cNvGrpSpPr/>
          <p:nvPr/>
        </p:nvGrpSpPr>
        <p:grpSpPr>
          <a:xfrm>
            <a:off x="6212333" y="2070934"/>
            <a:ext cx="1856914" cy="431756"/>
            <a:chOff x="6212333" y="2070934"/>
            <a:chExt cx="1856914" cy="431756"/>
          </a:xfrm>
        </p:grpSpPr>
        <p:sp>
          <p:nvSpPr>
            <p:cNvPr id="227" name="TextBox 16">
              <a:extLst>
                <a:ext uri="{FF2B5EF4-FFF2-40B4-BE49-F238E27FC236}">
                  <a16:creationId xmlns:a16="http://schemas.microsoft.com/office/drawing/2014/main" id="{4416E738-1520-64A7-0B50-034E3384D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1499" y="2130548"/>
              <a:ext cx="13177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Preuves scientifiques </a:t>
              </a:r>
              <a:b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de l’impact positif</a:t>
              </a:r>
            </a:p>
          </p:txBody>
        </p:sp>
        <p:pic>
          <p:nvPicPr>
            <p:cNvPr id="228" name="Image 227">
              <a:extLst>
                <a:ext uri="{FF2B5EF4-FFF2-40B4-BE49-F238E27FC236}">
                  <a16:creationId xmlns:a16="http://schemas.microsoft.com/office/drawing/2014/main" id="{F9F2A2C1-0315-BD46-4949-A361C7FCF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26664"/>
            <a:stretch/>
          </p:blipFill>
          <p:spPr>
            <a:xfrm>
              <a:off x="6212333" y="2070934"/>
              <a:ext cx="527234" cy="431756"/>
            </a:xfrm>
            <a:prstGeom prst="rect">
              <a:avLst/>
            </a:prstGeom>
          </p:spPr>
        </p:pic>
      </p:grpSp>
      <p:grpSp>
        <p:nvGrpSpPr>
          <p:cNvPr id="242" name="Groupe 241">
            <a:extLst>
              <a:ext uri="{FF2B5EF4-FFF2-40B4-BE49-F238E27FC236}">
                <a16:creationId xmlns:a16="http://schemas.microsoft.com/office/drawing/2014/main" id="{30E6C9ED-B319-3B9F-43A0-C6031508DE71}"/>
              </a:ext>
            </a:extLst>
          </p:cNvPr>
          <p:cNvGrpSpPr/>
          <p:nvPr/>
        </p:nvGrpSpPr>
        <p:grpSpPr>
          <a:xfrm>
            <a:off x="4450172" y="3851686"/>
            <a:ext cx="1888645" cy="431756"/>
            <a:chOff x="4450172" y="3851686"/>
            <a:chExt cx="1888645" cy="431756"/>
          </a:xfrm>
        </p:grpSpPr>
        <p:sp>
          <p:nvSpPr>
            <p:cNvPr id="229" name="TextBox 14">
              <a:extLst>
                <a:ext uri="{FF2B5EF4-FFF2-40B4-BE49-F238E27FC236}">
                  <a16:creationId xmlns:a16="http://schemas.microsoft.com/office/drawing/2014/main" id="{224D0812-63E2-D05A-EA49-F48EE5A21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232" y="3922259"/>
              <a:ext cx="13945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Modèle de </a:t>
              </a:r>
              <a:b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croissance durable</a:t>
              </a:r>
            </a:p>
          </p:txBody>
        </p:sp>
        <p:pic>
          <p:nvPicPr>
            <p:cNvPr id="231" name="Image 230">
              <a:extLst>
                <a:ext uri="{FF2B5EF4-FFF2-40B4-BE49-F238E27FC236}">
                  <a16:creationId xmlns:a16="http://schemas.microsoft.com/office/drawing/2014/main" id="{EFA64EDC-0774-86C7-2E85-D8958E546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26664"/>
            <a:stretch/>
          </p:blipFill>
          <p:spPr>
            <a:xfrm>
              <a:off x="4450172" y="3851686"/>
              <a:ext cx="527234" cy="431756"/>
            </a:xfrm>
            <a:prstGeom prst="rect">
              <a:avLst/>
            </a:prstGeom>
          </p:spPr>
        </p:pic>
      </p:grpSp>
      <p:grpSp>
        <p:nvGrpSpPr>
          <p:cNvPr id="238" name="Groupe 237">
            <a:extLst>
              <a:ext uri="{FF2B5EF4-FFF2-40B4-BE49-F238E27FC236}">
                <a16:creationId xmlns:a16="http://schemas.microsoft.com/office/drawing/2014/main" id="{3A4239D4-39B7-A7A3-3B8C-7D7331420515}"/>
              </a:ext>
            </a:extLst>
          </p:cNvPr>
          <p:cNvGrpSpPr/>
          <p:nvPr/>
        </p:nvGrpSpPr>
        <p:grpSpPr>
          <a:xfrm>
            <a:off x="4446399" y="2623145"/>
            <a:ext cx="1786855" cy="431756"/>
            <a:chOff x="4446399" y="2623145"/>
            <a:chExt cx="1786855" cy="431756"/>
          </a:xfrm>
        </p:grpSpPr>
        <p:sp>
          <p:nvSpPr>
            <p:cNvPr id="232" name="TextBox 11">
              <a:extLst>
                <a:ext uri="{FF2B5EF4-FFF2-40B4-BE49-F238E27FC236}">
                  <a16:creationId xmlns:a16="http://schemas.microsoft.com/office/drawing/2014/main" id="{1DBEA3A5-614D-3986-DAE7-EFF55F128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232" y="2691388"/>
              <a:ext cx="1289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Durabilité vis-à-vis </a:t>
              </a:r>
            </a:p>
            <a:p>
              <a:pPr>
                <a:defRPr/>
              </a:pPr>
              <a:r>
                <a:rPr lang="fr-FR" sz="800" b="1" noProof="0" dirty="0">
                  <a:solidFill>
                    <a:srgbClr val="44444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de l’existant</a:t>
              </a:r>
            </a:p>
          </p:txBody>
        </p:sp>
        <p:pic>
          <p:nvPicPr>
            <p:cNvPr id="233" name="Image 232">
              <a:extLst>
                <a:ext uri="{FF2B5EF4-FFF2-40B4-BE49-F238E27FC236}">
                  <a16:creationId xmlns:a16="http://schemas.microsoft.com/office/drawing/2014/main" id="{5AB4DA7E-4D4E-ED25-009F-48C0030CB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26664"/>
            <a:stretch/>
          </p:blipFill>
          <p:spPr>
            <a:xfrm>
              <a:off x="4446399" y="2623145"/>
              <a:ext cx="527234" cy="431756"/>
            </a:xfrm>
            <a:prstGeom prst="rect">
              <a:avLst/>
            </a:prstGeom>
          </p:spPr>
        </p:pic>
      </p:grpSp>
      <p:grpSp>
        <p:nvGrpSpPr>
          <p:cNvPr id="271" name="Groupe 270">
            <a:extLst>
              <a:ext uri="{FF2B5EF4-FFF2-40B4-BE49-F238E27FC236}">
                <a16:creationId xmlns:a16="http://schemas.microsoft.com/office/drawing/2014/main" id="{93FE1296-F296-6ACC-95FE-46905340E663}"/>
              </a:ext>
            </a:extLst>
          </p:cNvPr>
          <p:cNvGrpSpPr/>
          <p:nvPr/>
        </p:nvGrpSpPr>
        <p:grpSpPr>
          <a:xfrm>
            <a:off x="7661780" y="1637791"/>
            <a:ext cx="393461" cy="241105"/>
            <a:chOff x="7714682" y="1635392"/>
            <a:chExt cx="393461" cy="241105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497AADF5-B816-C346-5856-08590F353341}"/>
                </a:ext>
              </a:extLst>
            </p:cNvPr>
            <p:cNvSpPr/>
            <p:nvPr/>
          </p:nvSpPr>
          <p:spPr>
            <a:xfrm>
              <a:off x="7714682" y="1752463"/>
              <a:ext cx="105803" cy="124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CC219194-97DB-081E-EC85-13307EB77655}"/>
                </a:ext>
              </a:extLst>
            </p:cNvPr>
            <p:cNvSpPr/>
            <p:nvPr/>
          </p:nvSpPr>
          <p:spPr>
            <a:xfrm>
              <a:off x="7858510" y="1699747"/>
              <a:ext cx="105804" cy="1767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B15CA3F4-765D-C671-090F-A51C53AC750E}"/>
                </a:ext>
              </a:extLst>
            </p:cNvPr>
            <p:cNvSpPr/>
            <p:nvPr/>
          </p:nvSpPr>
          <p:spPr>
            <a:xfrm>
              <a:off x="8002339" y="1635392"/>
              <a:ext cx="105804" cy="2410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2" name="Groupe 271">
            <a:extLst>
              <a:ext uri="{FF2B5EF4-FFF2-40B4-BE49-F238E27FC236}">
                <a16:creationId xmlns:a16="http://schemas.microsoft.com/office/drawing/2014/main" id="{44CC5A53-B9FF-50F5-8E4B-145CA6B65241}"/>
              </a:ext>
            </a:extLst>
          </p:cNvPr>
          <p:cNvGrpSpPr/>
          <p:nvPr/>
        </p:nvGrpSpPr>
        <p:grpSpPr>
          <a:xfrm>
            <a:off x="7675786" y="3406054"/>
            <a:ext cx="393461" cy="241105"/>
            <a:chOff x="7714682" y="1635392"/>
            <a:chExt cx="393461" cy="241105"/>
          </a:xfrm>
        </p:grpSpPr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F804F1DD-2518-1B90-FD0C-CB423CA9143A}"/>
                </a:ext>
              </a:extLst>
            </p:cNvPr>
            <p:cNvSpPr/>
            <p:nvPr/>
          </p:nvSpPr>
          <p:spPr>
            <a:xfrm>
              <a:off x="7714682" y="1752463"/>
              <a:ext cx="105803" cy="124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134FAE67-5CB0-549A-B52B-F3C9F609F84D}"/>
                </a:ext>
              </a:extLst>
            </p:cNvPr>
            <p:cNvSpPr/>
            <p:nvPr/>
          </p:nvSpPr>
          <p:spPr>
            <a:xfrm>
              <a:off x="7858510" y="1699747"/>
              <a:ext cx="105804" cy="1767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9E6DCD78-5851-E181-F7EC-53315C40B2EE}"/>
                </a:ext>
              </a:extLst>
            </p:cNvPr>
            <p:cNvSpPr/>
            <p:nvPr/>
          </p:nvSpPr>
          <p:spPr>
            <a:xfrm>
              <a:off x="8002339" y="1635392"/>
              <a:ext cx="105804" cy="2410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6" name="Groupe 275">
            <a:extLst>
              <a:ext uri="{FF2B5EF4-FFF2-40B4-BE49-F238E27FC236}">
                <a16:creationId xmlns:a16="http://schemas.microsoft.com/office/drawing/2014/main" id="{D7AC4FBF-B680-331C-3C61-1F67B2CB48AB}"/>
              </a:ext>
            </a:extLst>
          </p:cNvPr>
          <p:cNvGrpSpPr/>
          <p:nvPr/>
        </p:nvGrpSpPr>
        <p:grpSpPr>
          <a:xfrm>
            <a:off x="7661779" y="5125689"/>
            <a:ext cx="393461" cy="241105"/>
            <a:chOff x="7714682" y="1635392"/>
            <a:chExt cx="393461" cy="241105"/>
          </a:xfrm>
        </p:grpSpPr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118524C9-90D7-6F46-8654-434DC019EA49}"/>
                </a:ext>
              </a:extLst>
            </p:cNvPr>
            <p:cNvSpPr/>
            <p:nvPr/>
          </p:nvSpPr>
          <p:spPr>
            <a:xfrm>
              <a:off x="7714682" y="1752463"/>
              <a:ext cx="105803" cy="124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38B46AF8-08B3-DE4E-2822-55FF787A85F2}"/>
                </a:ext>
              </a:extLst>
            </p:cNvPr>
            <p:cNvSpPr/>
            <p:nvPr/>
          </p:nvSpPr>
          <p:spPr>
            <a:xfrm>
              <a:off x="7858510" y="1699747"/>
              <a:ext cx="105804" cy="1767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10897B01-8701-63D6-F88D-F846FA7F07DA}"/>
                </a:ext>
              </a:extLst>
            </p:cNvPr>
            <p:cNvSpPr/>
            <p:nvPr/>
          </p:nvSpPr>
          <p:spPr>
            <a:xfrm>
              <a:off x="8002339" y="1635392"/>
              <a:ext cx="105804" cy="2410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7" name="Groupe 236">
            <a:extLst>
              <a:ext uri="{FF2B5EF4-FFF2-40B4-BE49-F238E27FC236}">
                <a16:creationId xmlns:a16="http://schemas.microsoft.com/office/drawing/2014/main" id="{5EB2BCEE-2CAF-417D-AF30-3F1723844ECD}"/>
              </a:ext>
            </a:extLst>
          </p:cNvPr>
          <p:cNvGrpSpPr>
            <a:grpSpLocks noChangeAspect="1"/>
          </p:cNvGrpSpPr>
          <p:nvPr/>
        </p:nvGrpSpPr>
        <p:grpSpPr>
          <a:xfrm>
            <a:off x="1017848" y="4239224"/>
            <a:ext cx="2074825" cy="651405"/>
            <a:chOff x="3470163" y="1776192"/>
            <a:chExt cx="2529554" cy="794169"/>
          </a:xfrm>
        </p:grpSpPr>
        <p:grpSp>
          <p:nvGrpSpPr>
            <p:cNvPr id="250" name="Groupe 249">
              <a:extLst>
                <a:ext uri="{FF2B5EF4-FFF2-40B4-BE49-F238E27FC236}">
                  <a16:creationId xmlns:a16="http://schemas.microsoft.com/office/drawing/2014/main" id="{56AA98C0-57CD-6AF3-014D-010ECAF2BA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08903" y="1776192"/>
              <a:ext cx="2426897" cy="297434"/>
              <a:chOff x="720671" y="2081737"/>
              <a:chExt cx="3524881" cy="432000"/>
            </a:xfrm>
          </p:grpSpPr>
          <p:cxnSp>
            <p:nvCxnSpPr>
              <p:cNvPr id="254" name="Connecteur droit 253">
                <a:extLst>
                  <a:ext uri="{FF2B5EF4-FFF2-40B4-BE49-F238E27FC236}">
                    <a16:creationId xmlns:a16="http://schemas.microsoft.com/office/drawing/2014/main" id="{C97145B9-CDED-03ED-AD07-F41DB03AD5C1}"/>
                  </a:ext>
                </a:extLst>
              </p:cNvPr>
              <p:cNvCxnSpPr/>
              <p:nvPr/>
            </p:nvCxnSpPr>
            <p:spPr>
              <a:xfrm>
                <a:off x="720671" y="2297737"/>
                <a:ext cx="3524881" cy="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Ellipse 254">
                <a:extLst>
                  <a:ext uri="{FF2B5EF4-FFF2-40B4-BE49-F238E27FC236}">
                    <a16:creationId xmlns:a16="http://schemas.microsoft.com/office/drawing/2014/main" id="{0CD09764-7FD5-621F-E921-34D27A8199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227" y="2081737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6" name="Ellipse 255">
                <a:extLst>
                  <a:ext uri="{FF2B5EF4-FFF2-40B4-BE49-F238E27FC236}">
                    <a16:creationId xmlns:a16="http://schemas.microsoft.com/office/drawing/2014/main" id="{6FCBA46A-971D-E071-1BBA-2180713672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5395" y="2081737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7" name="Ellipse 256">
                <a:extLst>
                  <a:ext uri="{FF2B5EF4-FFF2-40B4-BE49-F238E27FC236}">
                    <a16:creationId xmlns:a16="http://schemas.microsoft.com/office/drawing/2014/main" id="{6BFDDA23-5F81-6B4B-DCAB-0F8DB42963E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3554563" y="2081737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1" name="ZoneTexte 250">
              <a:extLst>
                <a:ext uri="{FF2B5EF4-FFF2-40B4-BE49-F238E27FC236}">
                  <a16:creationId xmlns:a16="http://schemas.microsoft.com/office/drawing/2014/main" id="{209E50A6-65BD-B0B4-67E5-2665AFA5019D}"/>
                </a:ext>
              </a:extLst>
            </p:cNvPr>
            <p:cNvSpPr txBox="1"/>
            <p:nvPr/>
          </p:nvSpPr>
          <p:spPr>
            <a:xfrm>
              <a:off x="3470163" y="2145524"/>
              <a:ext cx="781898" cy="4185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B2B</a:t>
              </a:r>
              <a:endParaRPr lang="fr-FR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52" name="ZoneTexte 251">
              <a:extLst>
                <a:ext uri="{FF2B5EF4-FFF2-40B4-BE49-F238E27FC236}">
                  <a16:creationId xmlns:a16="http://schemas.microsoft.com/office/drawing/2014/main" id="{F0D07748-0457-4F93-474D-E74906CE7DC1}"/>
                </a:ext>
              </a:extLst>
            </p:cNvPr>
            <p:cNvSpPr txBox="1"/>
            <p:nvPr/>
          </p:nvSpPr>
          <p:spPr>
            <a:xfrm>
              <a:off x="4198319" y="2151802"/>
              <a:ext cx="1091410" cy="4185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B2B2C</a:t>
              </a:r>
              <a:endParaRPr lang="fr-FR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253" name="ZoneTexte 252">
              <a:extLst>
                <a:ext uri="{FF2B5EF4-FFF2-40B4-BE49-F238E27FC236}">
                  <a16:creationId xmlns:a16="http://schemas.microsoft.com/office/drawing/2014/main" id="{561F947D-7FBE-9253-ED20-5EE108CEF864}"/>
                </a:ext>
              </a:extLst>
            </p:cNvPr>
            <p:cNvSpPr txBox="1"/>
            <p:nvPr/>
          </p:nvSpPr>
          <p:spPr>
            <a:xfrm>
              <a:off x="5217819" y="2142586"/>
              <a:ext cx="781898" cy="4185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B2C</a:t>
              </a:r>
              <a:endParaRPr lang="fr-FR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258" name="Groupe 257">
            <a:extLst>
              <a:ext uri="{FF2B5EF4-FFF2-40B4-BE49-F238E27FC236}">
                <a16:creationId xmlns:a16="http://schemas.microsoft.com/office/drawing/2014/main" id="{90D4959C-6E72-C3EA-E08C-33F5BCE43249}"/>
              </a:ext>
            </a:extLst>
          </p:cNvPr>
          <p:cNvGrpSpPr/>
          <p:nvPr/>
        </p:nvGrpSpPr>
        <p:grpSpPr>
          <a:xfrm>
            <a:off x="1951133" y="3865444"/>
            <a:ext cx="407741" cy="600947"/>
            <a:chOff x="2630569" y="4261312"/>
            <a:chExt cx="483770" cy="713002"/>
          </a:xfrm>
        </p:grpSpPr>
        <p:sp>
          <p:nvSpPr>
            <p:cNvPr id="259" name="Ellipse 258">
              <a:extLst>
                <a:ext uri="{FF2B5EF4-FFF2-40B4-BE49-F238E27FC236}">
                  <a16:creationId xmlns:a16="http://schemas.microsoft.com/office/drawing/2014/main" id="{683C9373-CE5A-070B-D842-DC50D852CA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0569" y="4722314"/>
              <a:ext cx="246847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0" name="Image 259">
              <a:extLst>
                <a:ext uri="{FF2B5EF4-FFF2-40B4-BE49-F238E27FC236}">
                  <a16:creationId xmlns:a16="http://schemas.microsoft.com/office/drawing/2014/main" id="{436AE735-1205-5B82-1ECB-451BC6C5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07059">
              <a:off x="2780148" y="4261312"/>
              <a:ext cx="334191" cy="537233"/>
            </a:xfrm>
            <a:prstGeom prst="rect">
              <a:avLst/>
            </a:prstGeom>
          </p:spPr>
        </p:pic>
      </p:grpSp>
      <p:sp>
        <p:nvSpPr>
          <p:cNvPr id="284" name="Ellipse 283">
            <a:extLst>
              <a:ext uri="{FF2B5EF4-FFF2-40B4-BE49-F238E27FC236}">
                <a16:creationId xmlns:a16="http://schemas.microsoft.com/office/drawing/2014/main" id="{B52DC606-AEE7-8410-D664-549CFFFA578E}"/>
              </a:ext>
            </a:extLst>
          </p:cNvPr>
          <p:cNvSpPr>
            <a:spLocks noChangeAspect="1"/>
          </p:cNvSpPr>
          <p:nvPr/>
        </p:nvSpPr>
        <p:spPr>
          <a:xfrm>
            <a:off x="577160" y="2179581"/>
            <a:ext cx="243965" cy="24396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0" name="ZoneTexte 279">
            <a:extLst>
              <a:ext uri="{FF2B5EF4-FFF2-40B4-BE49-F238E27FC236}">
                <a16:creationId xmlns:a16="http://schemas.microsoft.com/office/drawing/2014/main" id="{DA1AE848-F739-CD7B-9E54-D39C36A778DB}"/>
              </a:ext>
            </a:extLst>
          </p:cNvPr>
          <p:cNvSpPr txBox="1"/>
          <p:nvPr/>
        </p:nvSpPr>
        <p:spPr>
          <a:xfrm>
            <a:off x="892905" y="2179581"/>
            <a:ext cx="6413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Lobby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7" name="Ellipse 286">
            <a:extLst>
              <a:ext uri="{FF2B5EF4-FFF2-40B4-BE49-F238E27FC236}">
                <a16:creationId xmlns:a16="http://schemas.microsoft.com/office/drawing/2014/main" id="{3E5606E8-561F-B128-6EDE-1C4B34D9694B}"/>
              </a:ext>
            </a:extLst>
          </p:cNvPr>
          <p:cNvSpPr>
            <a:spLocks noChangeAspect="1"/>
          </p:cNvSpPr>
          <p:nvPr/>
        </p:nvSpPr>
        <p:spPr>
          <a:xfrm>
            <a:off x="575286" y="2772903"/>
            <a:ext cx="243965" cy="24396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8" name="ZoneTexte 287">
            <a:extLst>
              <a:ext uri="{FF2B5EF4-FFF2-40B4-BE49-F238E27FC236}">
                <a16:creationId xmlns:a16="http://schemas.microsoft.com/office/drawing/2014/main" id="{0F784390-1DEE-CB7F-65DC-0D7EADEDE8F1}"/>
              </a:ext>
            </a:extLst>
          </p:cNvPr>
          <p:cNvSpPr txBox="1"/>
          <p:nvPr/>
        </p:nvSpPr>
        <p:spPr>
          <a:xfrm>
            <a:off x="821125" y="2790316"/>
            <a:ext cx="12229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Prescripteurs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BCF0DBD6-299C-24DB-11D3-7AFD51DE273A}"/>
              </a:ext>
            </a:extLst>
          </p:cNvPr>
          <p:cNvSpPr>
            <a:spLocks noChangeAspect="1"/>
          </p:cNvSpPr>
          <p:nvPr/>
        </p:nvSpPr>
        <p:spPr>
          <a:xfrm>
            <a:off x="2297479" y="2179581"/>
            <a:ext cx="243965" cy="24396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0" name="ZoneTexte 289">
            <a:extLst>
              <a:ext uri="{FF2B5EF4-FFF2-40B4-BE49-F238E27FC236}">
                <a16:creationId xmlns:a16="http://schemas.microsoft.com/office/drawing/2014/main" id="{21671D05-A33A-2E2D-B47E-06302F4935CF}"/>
              </a:ext>
            </a:extLst>
          </p:cNvPr>
          <p:cNvSpPr txBox="1"/>
          <p:nvPr/>
        </p:nvSpPr>
        <p:spPr>
          <a:xfrm>
            <a:off x="2543319" y="2179581"/>
            <a:ext cx="7942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Clients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8688DFC8-C648-F860-F8BD-2BD0692A36E3}"/>
              </a:ext>
            </a:extLst>
          </p:cNvPr>
          <p:cNvSpPr>
            <a:spLocks noChangeAspect="1"/>
          </p:cNvSpPr>
          <p:nvPr/>
        </p:nvSpPr>
        <p:spPr>
          <a:xfrm>
            <a:off x="2301214" y="2782455"/>
            <a:ext cx="243965" cy="24396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2" name="ZoneTexte 291">
            <a:extLst>
              <a:ext uri="{FF2B5EF4-FFF2-40B4-BE49-F238E27FC236}">
                <a16:creationId xmlns:a16="http://schemas.microsoft.com/office/drawing/2014/main" id="{2E247CEB-94BF-3F00-178A-7D9F5711CF97}"/>
              </a:ext>
            </a:extLst>
          </p:cNvPr>
          <p:cNvSpPr txBox="1"/>
          <p:nvPr/>
        </p:nvSpPr>
        <p:spPr>
          <a:xfrm>
            <a:off x="2547054" y="2790316"/>
            <a:ext cx="7942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Payeurs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264" name="Groupe 263">
            <a:extLst>
              <a:ext uri="{FF2B5EF4-FFF2-40B4-BE49-F238E27FC236}">
                <a16:creationId xmlns:a16="http://schemas.microsoft.com/office/drawing/2014/main" id="{9E28DBA9-E6ED-1A2D-DF34-0CA1F1296F95}"/>
              </a:ext>
            </a:extLst>
          </p:cNvPr>
          <p:cNvGrpSpPr/>
          <p:nvPr/>
        </p:nvGrpSpPr>
        <p:grpSpPr>
          <a:xfrm>
            <a:off x="2320436" y="1802675"/>
            <a:ext cx="407741" cy="600947"/>
            <a:chOff x="2630569" y="4261312"/>
            <a:chExt cx="483770" cy="713002"/>
          </a:xfrm>
        </p:grpSpPr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9A22F4DE-3348-4E95-CADE-5A722FB14E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0569" y="4722314"/>
              <a:ext cx="246847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6" name="Image 265">
              <a:extLst>
                <a:ext uri="{FF2B5EF4-FFF2-40B4-BE49-F238E27FC236}">
                  <a16:creationId xmlns:a16="http://schemas.microsoft.com/office/drawing/2014/main" id="{21BA494C-3294-8226-C1AA-A36EB5F5D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07059">
              <a:off x="2780148" y="4261312"/>
              <a:ext cx="334191" cy="537233"/>
            </a:xfrm>
            <a:prstGeom prst="rect">
              <a:avLst/>
            </a:prstGeom>
          </p:spPr>
        </p:pic>
      </p:grp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D1BF063B-96D7-D967-78CC-BF89B1A7AE46}"/>
              </a:ext>
            </a:extLst>
          </p:cNvPr>
          <p:cNvGrpSpPr/>
          <p:nvPr/>
        </p:nvGrpSpPr>
        <p:grpSpPr>
          <a:xfrm>
            <a:off x="589257" y="2402126"/>
            <a:ext cx="407741" cy="600947"/>
            <a:chOff x="2630569" y="4261312"/>
            <a:chExt cx="483770" cy="713002"/>
          </a:xfrm>
        </p:grpSpPr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C053E25D-029D-94C0-A835-198AF761A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0569" y="4722314"/>
              <a:ext cx="246847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95" name="Image 294">
              <a:extLst>
                <a:ext uri="{FF2B5EF4-FFF2-40B4-BE49-F238E27FC236}">
                  <a16:creationId xmlns:a16="http://schemas.microsoft.com/office/drawing/2014/main" id="{35AD9A43-34B2-D8D5-0A7C-091DB16CD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07059">
              <a:off x="2780148" y="4261312"/>
              <a:ext cx="334191" cy="537233"/>
            </a:xfrm>
            <a:prstGeom prst="rect">
              <a:avLst/>
            </a:prstGeom>
          </p:spPr>
        </p:pic>
      </p:grpSp>
      <p:sp>
        <p:nvSpPr>
          <p:cNvPr id="303" name="ZoneTexte 302">
            <a:extLst>
              <a:ext uri="{FF2B5EF4-FFF2-40B4-BE49-F238E27FC236}">
                <a16:creationId xmlns:a16="http://schemas.microsoft.com/office/drawing/2014/main" id="{547B5678-3CC2-51B0-5CC9-4CF5EBE97F08}"/>
              </a:ext>
            </a:extLst>
          </p:cNvPr>
          <p:cNvSpPr txBox="1"/>
          <p:nvPr/>
        </p:nvSpPr>
        <p:spPr>
          <a:xfrm>
            <a:off x="3233389" y="6313706"/>
            <a:ext cx="78607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b="1" dirty="0" err="1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Licensing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4" name="ZoneTexte 303">
            <a:extLst>
              <a:ext uri="{FF2B5EF4-FFF2-40B4-BE49-F238E27FC236}">
                <a16:creationId xmlns:a16="http://schemas.microsoft.com/office/drawing/2014/main" id="{B34D6299-30B3-AA97-5653-4F247F40B821}"/>
              </a:ext>
            </a:extLst>
          </p:cNvPr>
          <p:cNvSpPr txBox="1"/>
          <p:nvPr/>
        </p:nvSpPr>
        <p:spPr>
          <a:xfrm>
            <a:off x="1067328" y="6313706"/>
            <a:ext cx="74822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coopérative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2" name="ZoneTexte 311">
            <a:extLst>
              <a:ext uri="{FF2B5EF4-FFF2-40B4-BE49-F238E27FC236}">
                <a16:creationId xmlns:a16="http://schemas.microsoft.com/office/drawing/2014/main" id="{1E5152DD-BCCB-24BE-DEA3-F7B32BAC2BE4}"/>
              </a:ext>
            </a:extLst>
          </p:cNvPr>
          <p:cNvSpPr txBox="1"/>
          <p:nvPr/>
        </p:nvSpPr>
        <p:spPr>
          <a:xfrm>
            <a:off x="283172" y="6313706"/>
            <a:ext cx="89599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Non lucrative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3" name="ZoneTexte 312">
            <a:extLst>
              <a:ext uri="{FF2B5EF4-FFF2-40B4-BE49-F238E27FC236}">
                <a16:creationId xmlns:a16="http://schemas.microsoft.com/office/drawing/2014/main" id="{43EAC296-BB65-7A54-19A1-43E2DF22AB2F}"/>
              </a:ext>
            </a:extLst>
          </p:cNvPr>
          <p:cNvSpPr txBox="1"/>
          <p:nvPr/>
        </p:nvSpPr>
        <p:spPr>
          <a:xfrm>
            <a:off x="2454993" y="6317497"/>
            <a:ext cx="85589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commerciale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317" name="Groupe 316">
            <a:extLst>
              <a:ext uri="{FF2B5EF4-FFF2-40B4-BE49-F238E27FC236}">
                <a16:creationId xmlns:a16="http://schemas.microsoft.com/office/drawing/2014/main" id="{0D06A7E9-B394-4F09-873B-E3F2190B486A}"/>
              </a:ext>
            </a:extLst>
          </p:cNvPr>
          <p:cNvGrpSpPr/>
          <p:nvPr/>
        </p:nvGrpSpPr>
        <p:grpSpPr>
          <a:xfrm>
            <a:off x="591131" y="5995826"/>
            <a:ext cx="3157281" cy="259889"/>
            <a:chOff x="591131" y="5995826"/>
            <a:chExt cx="3157281" cy="259889"/>
          </a:xfrm>
        </p:grpSpPr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1C47537B-7E5E-B4C0-9016-5D1C7B996FCD}"/>
                </a:ext>
              </a:extLst>
            </p:cNvPr>
            <p:cNvCxnSpPr>
              <a:cxnSpLocks/>
              <a:stCxn id="309" idx="6"/>
              <a:endCxn id="314" idx="6"/>
            </p:cNvCxnSpPr>
            <p:nvPr/>
          </p:nvCxnSpPr>
          <p:spPr>
            <a:xfrm>
              <a:off x="835096" y="6117809"/>
              <a:ext cx="2669351" cy="15785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7B21A47A-8421-16BF-3D65-3B3571CF7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9460" y="6011749"/>
              <a:ext cx="243965" cy="2439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7" name="Ellipse 306">
              <a:extLst>
                <a:ext uri="{FF2B5EF4-FFF2-40B4-BE49-F238E27FC236}">
                  <a16:creationId xmlns:a16="http://schemas.microsoft.com/office/drawing/2014/main" id="{C4CE5BFF-5A9A-9F72-8425-DED6367308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7789" y="6011749"/>
              <a:ext cx="243965" cy="2439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8" name="Ellipse 307">
              <a:extLst>
                <a:ext uri="{FF2B5EF4-FFF2-40B4-BE49-F238E27FC236}">
                  <a16:creationId xmlns:a16="http://schemas.microsoft.com/office/drawing/2014/main" id="{50286A81-BC45-AC5A-B027-A46D8601187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776118" y="6011749"/>
              <a:ext cx="243965" cy="2439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9" name="Ellipse 308">
              <a:extLst>
                <a:ext uri="{FF2B5EF4-FFF2-40B4-BE49-F238E27FC236}">
                  <a16:creationId xmlns:a16="http://schemas.microsoft.com/office/drawing/2014/main" id="{1BD51668-ADAD-1F2D-4496-8A60D84D66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131" y="5995826"/>
              <a:ext cx="243965" cy="2439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4" name="Ellipse 313">
              <a:extLst>
                <a:ext uri="{FF2B5EF4-FFF2-40B4-BE49-F238E27FC236}">
                  <a16:creationId xmlns:a16="http://schemas.microsoft.com/office/drawing/2014/main" id="{6C8C2EE5-C18D-4BB2-F8C8-DEA8B8A6081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504447" y="6011611"/>
              <a:ext cx="243965" cy="2439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5" name="ZoneTexte 314">
            <a:extLst>
              <a:ext uri="{FF2B5EF4-FFF2-40B4-BE49-F238E27FC236}">
                <a16:creationId xmlns:a16="http://schemas.microsoft.com/office/drawing/2014/main" id="{BA5ED889-3D1D-072E-E268-62A0F29348D8}"/>
              </a:ext>
            </a:extLst>
          </p:cNvPr>
          <p:cNvSpPr txBox="1"/>
          <p:nvPr/>
        </p:nvSpPr>
        <p:spPr>
          <a:xfrm>
            <a:off x="1824935" y="6313706"/>
            <a:ext cx="71057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À mission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550D7843-69E3-AB34-806C-19CE7B080BE1}"/>
              </a:ext>
            </a:extLst>
          </p:cNvPr>
          <p:cNvGrpSpPr/>
          <p:nvPr/>
        </p:nvGrpSpPr>
        <p:grpSpPr>
          <a:xfrm>
            <a:off x="2062925" y="5632300"/>
            <a:ext cx="407741" cy="600947"/>
            <a:chOff x="2630569" y="4261312"/>
            <a:chExt cx="483770" cy="713002"/>
          </a:xfrm>
        </p:grpSpPr>
        <p:sp>
          <p:nvSpPr>
            <p:cNvPr id="299" name="Ellipse 298">
              <a:extLst>
                <a:ext uri="{FF2B5EF4-FFF2-40B4-BE49-F238E27FC236}">
                  <a16:creationId xmlns:a16="http://schemas.microsoft.com/office/drawing/2014/main" id="{33014691-3DC7-512E-3947-10AEEDB6C5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0569" y="4722314"/>
              <a:ext cx="246847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0" name="Image 299">
              <a:extLst>
                <a:ext uri="{FF2B5EF4-FFF2-40B4-BE49-F238E27FC236}">
                  <a16:creationId xmlns:a16="http://schemas.microsoft.com/office/drawing/2014/main" id="{7E418754-C17F-776B-3CDF-A4F6CB727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07059">
              <a:off x="2780148" y="4261312"/>
              <a:ext cx="334191" cy="537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89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ZoneTexte 66">
            <a:extLst>
              <a:ext uri="{FF2B5EF4-FFF2-40B4-BE49-F238E27FC236}">
                <a16:creationId xmlns:a16="http://schemas.microsoft.com/office/drawing/2014/main" id="{20DC4603-34AE-322D-BDA4-56BE0DF44B51}"/>
              </a:ext>
            </a:extLst>
          </p:cNvPr>
          <p:cNvSpPr txBox="1"/>
          <p:nvPr/>
        </p:nvSpPr>
        <p:spPr>
          <a:xfrm>
            <a:off x="8625173" y="1318513"/>
            <a:ext cx="32418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ici les prochaines actions identifiées par l’équipe pour développer le discours, l’identité de la solution et la stratégie de communication au lancement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2857C2-55B0-2C16-D7D7-51E75478999D}"/>
              </a:ext>
            </a:extLst>
          </p:cNvPr>
          <p:cNvSpPr txBox="1"/>
          <p:nvPr/>
        </p:nvSpPr>
        <p:spPr>
          <a:xfrm>
            <a:off x="6738568" y="2581463"/>
            <a:ext cx="100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Plan média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A8D817-5381-3FD2-DCCA-1CBF9DC07C0A}"/>
              </a:ext>
            </a:extLst>
          </p:cNvPr>
          <p:cNvSpPr txBox="1"/>
          <p:nvPr/>
        </p:nvSpPr>
        <p:spPr>
          <a:xfrm>
            <a:off x="1840848" y="2581463"/>
            <a:ext cx="1383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Un argumentaire est établi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2E27A6-7071-F014-C4B5-3DEEDF263794}"/>
              </a:ext>
            </a:extLst>
          </p:cNvPr>
          <p:cNvSpPr txBox="1"/>
          <p:nvPr/>
        </p:nvSpPr>
        <p:spPr>
          <a:xfrm>
            <a:off x="428955" y="2581463"/>
            <a:ext cx="1146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Pas encore de storytelling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3CD4E8-37C5-759B-4BBF-C98C49FA853A}"/>
              </a:ext>
            </a:extLst>
          </p:cNvPr>
          <p:cNvSpPr txBox="1"/>
          <p:nvPr/>
        </p:nvSpPr>
        <p:spPr>
          <a:xfrm>
            <a:off x="4866640" y="2581463"/>
            <a:ext cx="1639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Adaptation des messages aux cibles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C9DE13D-5E32-AF9A-5600-7671E2B04D43}"/>
              </a:ext>
            </a:extLst>
          </p:cNvPr>
          <p:cNvGrpSpPr/>
          <p:nvPr/>
        </p:nvGrpSpPr>
        <p:grpSpPr>
          <a:xfrm>
            <a:off x="794978" y="2082965"/>
            <a:ext cx="6604559" cy="340990"/>
            <a:chOff x="794978" y="2082965"/>
            <a:chExt cx="6604559" cy="340990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BF416F07-72DF-BBF4-3300-749E6FEDAEB3}"/>
                </a:ext>
              </a:extLst>
            </p:cNvPr>
            <p:cNvCxnSpPr>
              <a:cxnSpLocks/>
              <a:stCxn id="11" idx="6"/>
              <a:endCxn id="12" idx="6"/>
            </p:cNvCxnSpPr>
            <p:nvPr/>
          </p:nvCxnSpPr>
          <p:spPr>
            <a:xfrm flipV="1">
              <a:off x="1107212" y="2239082"/>
              <a:ext cx="5980093" cy="7969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6AC999B-AE75-FB0E-D0EA-6FE118C77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8059" y="2111720"/>
              <a:ext cx="312233" cy="3122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2A76C98-3ABC-3B7B-DE3E-FAB62D218C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1140" y="2111720"/>
              <a:ext cx="312233" cy="3122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B2D18E91-8457-BFF8-D601-65BF01D4703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514222" y="2111720"/>
              <a:ext cx="312233" cy="3122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70458A-E34A-662F-F7AC-2AFD7BC388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4978" y="2090934"/>
              <a:ext cx="312233" cy="3122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64D853F-00E2-A20F-65C2-91F5688C6A5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087304" y="2082965"/>
              <a:ext cx="312233" cy="3122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CB303651-7355-9D11-8B09-F5307637C5D9}"/>
              </a:ext>
            </a:extLst>
          </p:cNvPr>
          <p:cNvSpPr txBox="1"/>
          <p:nvPr/>
        </p:nvSpPr>
        <p:spPr>
          <a:xfrm>
            <a:off x="3640722" y="2581463"/>
            <a:ext cx="9094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Design créatif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FD59623-B11D-C827-365A-797F84A7F1A2}"/>
              </a:ext>
            </a:extLst>
          </p:cNvPr>
          <p:cNvGrpSpPr/>
          <p:nvPr/>
        </p:nvGrpSpPr>
        <p:grpSpPr>
          <a:xfrm>
            <a:off x="2388891" y="1634060"/>
            <a:ext cx="521839" cy="769109"/>
            <a:chOff x="2630569" y="4261312"/>
            <a:chExt cx="483770" cy="71300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0C26B53-E223-EDAD-F0B5-2344AFAED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0569" y="4722314"/>
              <a:ext cx="246847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4DF831D-C64F-4359-6236-09114995D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07059">
              <a:off x="2780148" y="4261312"/>
              <a:ext cx="334191" cy="537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76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6AD5CCF-E965-E926-71BD-8655ABA60758}"/>
              </a:ext>
            </a:extLst>
          </p:cNvPr>
          <p:cNvSpPr txBox="1"/>
          <p:nvPr/>
        </p:nvSpPr>
        <p:spPr>
          <a:xfrm>
            <a:off x="2440886" y="3200763"/>
            <a:ext cx="7310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H" dirty="0">
                <a:solidFill>
                  <a:srgbClr val="7B8898"/>
                </a:solidFill>
                <a:latin typeface="Mercury SSm A"/>
              </a:rPr>
              <a:t>Racontez ici les besoins clés et limites du projet à date, ressources humaines et financières pour son développement et son accélération.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344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29138D42-53F5-D0A0-0EEF-E89D92A6682B}"/>
              </a:ext>
            </a:extLst>
          </p:cNvPr>
          <p:cNvSpPr txBox="1"/>
          <p:nvPr/>
        </p:nvSpPr>
        <p:spPr>
          <a:xfrm>
            <a:off x="2350948" y="2782669"/>
            <a:ext cx="7616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H" dirty="0">
                <a:solidFill>
                  <a:srgbClr val="7B8898"/>
                </a:solidFill>
                <a:latin typeface="Mercury SSm A"/>
              </a:rPr>
              <a:t>Présentez ici une courte description du projet, ses opportunités, son ambition, les thématiques, et qui sont les porteurs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49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ZoneTexte 117">
            <a:extLst>
              <a:ext uri="{FF2B5EF4-FFF2-40B4-BE49-F238E27FC236}">
                <a16:creationId xmlns:a16="http://schemas.microsoft.com/office/drawing/2014/main" id="{C9081A64-E2F9-51A8-5947-98976BD67376}"/>
              </a:ext>
            </a:extLst>
          </p:cNvPr>
          <p:cNvSpPr txBox="1"/>
          <p:nvPr/>
        </p:nvSpPr>
        <p:spPr>
          <a:xfrm>
            <a:off x="9035687" y="9129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>
              <a:spcBef>
                <a:spcPts val="0"/>
              </a:spcBef>
            </a:pPr>
            <a:endParaRPr lang="fr-FR" sz="3200" b="1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84B8D9A9-4A3F-9610-E0CF-B06C29CE8A36}"/>
              </a:ext>
            </a:extLst>
          </p:cNvPr>
          <p:cNvSpPr txBox="1"/>
          <p:nvPr/>
        </p:nvSpPr>
        <p:spPr>
          <a:xfrm>
            <a:off x="8574847" y="1318513"/>
            <a:ext cx="3344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ici les prochaines actions identifiées par l’équipe pour faire maturer la compréhension des besoins rationnels du marché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06D274-7AA6-0BDE-65DC-EBB2B96D3495}"/>
              </a:ext>
            </a:extLst>
          </p:cNvPr>
          <p:cNvSpPr txBox="1"/>
          <p:nvPr/>
        </p:nvSpPr>
        <p:spPr>
          <a:xfrm>
            <a:off x="248355" y="2695757"/>
            <a:ext cx="2579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Le marché a exprimé le besoin de…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503E8E-EAF9-817B-5B02-29CA5D7173B8}"/>
              </a:ext>
            </a:extLst>
          </p:cNvPr>
          <p:cNvSpPr txBox="1"/>
          <p:nvPr/>
        </p:nvSpPr>
        <p:spPr>
          <a:xfrm>
            <a:off x="3031067" y="5851002"/>
            <a:ext cx="2579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Le marché a exprimé le besoin de…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A5BD7B-BAFA-6483-C362-EB7787BE9CF7}"/>
              </a:ext>
            </a:extLst>
          </p:cNvPr>
          <p:cNvSpPr txBox="1"/>
          <p:nvPr/>
        </p:nvSpPr>
        <p:spPr>
          <a:xfrm>
            <a:off x="5813778" y="2695757"/>
            <a:ext cx="2579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Le marché a exprimé le besoin de…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ZoneTexte 47">
            <a:extLst>
              <a:ext uri="{FF2B5EF4-FFF2-40B4-BE49-F238E27FC236}">
                <a16:creationId xmlns:a16="http://schemas.microsoft.com/office/drawing/2014/main" id="{7FB50983-ABF4-C996-EBE8-555AA06D520C}"/>
              </a:ext>
            </a:extLst>
          </p:cNvPr>
          <p:cNvSpPr txBox="1"/>
          <p:nvPr/>
        </p:nvSpPr>
        <p:spPr>
          <a:xfrm>
            <a:off x="8625172" y="1318513"/>
            <a:ext cx="33178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ici les prochaines actions identifiées par l’équipe pour comprendre les facteurs émotionnels d’adhésion des utilisateurs ou clients du marché.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715042-CB7B-83FA-47FB-015AB97B01E3}"/>
              </a:ext>
            </a:extLst>
          </p:cNvPr>
          <p:cNvSpPr txBox="1"/>
          <p:nvPr/>
        </p:nvSpPr>
        <p:spPr>
          <a:xfrm>
            <a:off x="3361637" y="2148246"/>
            <a:ext cx="4314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La principale problématique de valeur adressée est 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C4FE33-F6A3-B657-3E03-AD970EB0B840}"/>
              </a:ext>
            </a:extLst>
          </p:cNvPr>
          <p:cNvSpPr txBox="1"/>
          <p:nvPr/>
        </p:nvSpPr>
        <p:spPr>
          <a:xfrm>
            <a:off x="3361637" y="4597935"/>
            <a:ext cx="4314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Pour résoudre ce problème, il est nécessaire de 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90F1C0C-EE12-D75B-EF31-C0A2FB02AB4F}"/>
              </a:ext>
            </a:extLst>
          </p:cNvPr>
          <p:cNvSpPr txBox="1"/>
          <p:nvPr/>
        </p:nvSpPr>
        <p:spPr>
          <a:xfrm>
            <a:off x="3361636" y="6290691"/>
            <a:ext cx="4314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solidFill>
                  <a:schemeClr val="tx1">
                    <a:lumMod val="50000"/>
                    <a:lumOff val="50000"/>
                  </a:schemeClr>
                </a:solidFill>
                <a:latin typeface="Mercury SSm A"/>
              </a:rPr>
              <a:t>Nature de la solution :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9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77A188D8-954D-FB06-191E-BB56E0BD4C4B}"/>
              </a:ext>
            </a:extLst>
          </p:cNvPr>
          <p:cNvGrpSpPr/>
          <p:nvPr/>
        </p:nvGrpSpPr>
        <p:grpSpPr>
          <a:xfrm>
            <a:off x="856879" y="1890265"/>
            <a:ext cx="6463054" cy="4634702"/>
            <a:chOff x="1634344" y="1737247"/>
            <a:chExt cx="6463054" cy="4634702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0F0A383-3C2C-39EF-F08A-94186FDA9324}"/>
                </a:ext>
              </a:extLst>
            </p:cNvPr>
            <p:cNvCxnSpPr>
              <a:cxnSpLocks/>
            </p:cNvCxnSpPr>
            <p:nvPr/>
          </p:nvCxnSpPr>
          <p:spPr>
            <a:xfrm>
              <a:off x="4832161" y="2035157"/>
              <a:ext cx="0" cy="4031018"/>
            </a:xfrm>
            <a:prstGeom prst="line">
              <a:avLst/>
            </a:prstGeom>
            <a:ln w="19050">
              <a:solidFill>
                <a:srgbClr val="FFB7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1CF66C52-BD57-0087-BD1C-D35F144B3C6D}"/>
                </a:ext>
              </a:extLst>
            </p:cNvPr>
            <p:cNvCxnSpPr>
              <a:cxnSpLocks/>
            </p:cNvCxnSpPr>
            <p:nvPr/>
          </p:nvCxnSpPr>
          <p:spPr>
            <a:xfrm>
              <a:off x="1634344" y="4028142"/>
              <a:ext cx="6463054" cy="0"/>
            </a:xfrm>
            <a:prstGeom prst="line">
              <a:avLst/>
            </a:prstGeom>
            <a:ln w="15875">
              <a:solidFill>
                <a:srgbClr val="FFB7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rganigramme : Alternative 27">
              <a:extLst>
                <a:ext uri="{FF2B5EF4-FFF2-40B4-BE49-F238E27FC236}">
                  <a16:creationId xmlns:a16="http://schemas.microsoft.com/office/drawing/2014/main" id="{062467BA-A66C-0B1B-EC1E-564695B04194}"/>
                </a:ext>
              </a:extLst>
            </p:cNvPr>
            <p:cNvSpPr/>
            <p:nvPr/>
          </p:nvSpPr>
          <p:spPr>
            <a:xfrm>
              <a:off x="4177955" y="1737247"/>
              <a:ext cx="1308412" cy="226822"/>
            </a:xfrm>
            <a:prstGeom prst="flowChartAlternateProcess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STRATÉGIQUE</a:t>
              </a:r>
            </a:p>
          </p:txBody>
        </p:sp>
        <p:sp>
          <p:nvSpPr>
            <p:cNvPr id="18" name="Organigramme : Alternative 28">
              <a:extLst>
                <a:ext uri="{FF2B5EF4-FFF2-40B4-BE49-F238E27FC236}">
                  <a16:creationId xmlns:a16="http://schemas.microsoft.com/office/drawing/2014/main" id="{C03133F2-1511-EF01-707E-05BFFBBF1D3D}"/>
                </a:ext>
              </a:extLst>
            </p:cNvPr>
            <p:cNvSpPr/>
            <p:nvPr/>
          </p:nvSpPr>
          <p:spPr>
            <a:xfrm>
              <a:off x="4075593" y="6149583"/>
              <a:ext cx="1513136" cy="222366"/>
            </a:xfrm>
            <a:prstGeom prst="flowChartAlternateProcess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OPÉRATIONNEL</a:t>
              </a:r>
            </a:p>
          </p:txBody>
        </p:sp>
        <p:sp>
          <p:nvSpPr>
            <p:cNvPr id="19" name="Organigramme : Alternative 29">
              <a:extLst>
                <a:ext uri="{FF2B5EF4-FFF2-40B4-BE49-F238E27FC236}">
                  <a16:creationId xmlns:a16="http://schemas.microsoft.com/office/drawing/2014/main" id="{6279A307-4D4C-C921-6CC9-507714081369}"/>
                </a:ext>
              </a:extLst>
            </p:cNvPr>
            <p:cNvSpPr/>
            <p:nvPr/>
          </p:nvSpPr>
          <p:spPr>
            <a:xfrm>
              <a:off x="1638358" y="3773260"/>
              <a:ext cx="1341789" cy="226822"/>
            </a:xfrm>
            <a:prstGeom prst="flowChartAlternateProcess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b="1" dirty="0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INTERNE</a:t>
              </a:r>
            </a:p>
          </p:txBody>
        </p:sp>
        <p:sp>
          <p:nvSpPr>
            <p:cNvPr id="20" name="Organigramme : Alternative 30">
              <a:extLst>
                <a:ext uri="{FF2B5EF4-FFF2-40B4-BE49-F238E27FC236}">
                  <a16:creationId xmlns:a16="http://schemas.microsoft.com/office/drawing/2014/main" id="{83FA839E-1FC7-705D-EB33-933A16751929}"/>
                </a:ext>
              </a:extLst>
            </p:cNvPr>
            <p:cNvSpPr/>
            <p:nvPr/>
          </p:nvSpPr>
          <p:spPr>
            <a:xfrm>
              <a:off x="6620718" y="3745200"/>
              <a:ext cx="1476680" cy="226822"/>
            </a:xfrm>
            <a:prstGeom prst="flowChartAlternateProcess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b="1" dirty="0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EXTERNE</a:t>
              </a: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4C0082EE-DC44-B992-294C-A256F1E50DD1}"/>
              </a:ext>
            </a:extLst>
          </p:cNvPr>
          <p:cNvSpPr txBox="1"/>
          <p:nvPr/>
        </p:nvSpPr>
        <p:spPr>
          <a:xfrm>
            <a:off x="8500031" y="1290100"/>
            <a:ext cx="3706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ici les prochaines actions identifiées par l’équipe pour intégrer des sponsors clés susceptibles de faire accélérer le projet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5FAE9B-8DB4-D2F5-05CF-A8B1BBF33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14" y="3835969"/>
            <a:ext cx="480257" cy="452866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3A0405-899C-D109-CF37-2E3A74CF6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6474" y="1761706"/>
            <a:ext cx="480257" cy="452866"/>
          </a:xfrm>
          <a:prstGeom prst="rect">
            <a:avLst/>
          </a:prstGeom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045C967-C655-703A-7053-E7DE9EAD5928}"/>
              </a:ext>
            </a:extLst>
          </p:cNvPr>
          <p:cNvSpPr txBox="1"/>
          <p:nvPr/>
        </p:nvSpPr>
        <p:spPr>
          <a:xfrm>
            <a:off x="648368" y="2595828"/>
            <a:ext cx="319567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Décrire les sponsors à cibler (CEO, DG, COMEX, DIVISION, etc..) et préciser ceux qui sont déjà à bord du projet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C592C7-247F-F6E0-C31F-302836DAFE1D}"/>
              </a:ext>
            </a:extLst>
          </p:cNvPr>
          <p:cNvSpPr txBox="1"/>
          <p:nvPr/>
        </p:nvSpPr>
        <p:spPr>
          <a:xfrm>
            <a:off x="4552168" y="2595828"/>
            <a:ext cx="319567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Décrire les sponsors à cibler (HEDGE FUND, ACTIONNAIRE, BPI, CONSULTANT..) et préciser ceux qui sont déjà à bord du projet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BB3D8E-A3C8-726A-6A98-4EF136E609E1}"/>
              </a:ext>
            </a:extLst>
          </p:cNvPr>
          <p:cNvSpPr txBox="1"/>
          <p:nvPr/>
        </p:nvSpPr>
        <p:spPr>
          <a:xfrm>
            <a:off x="585038" y="4806907"/>
            <a:ext cx="319567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algn="l">
              <a:spcBef>
                <a:spcPts val="0"/>
              </a:spcBef>
            </a:pP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Décrire les sponsors à cibler (MANAGER, COLLEGUE, COLLABS, PARTENAIRES, …) et préciser ceux qui sont déjà à bord du projet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A8B6B7-DA73-C691-E2FE-8D6FD6508B67}"/>
              </a:ext>
            </a:extLst>
          </p:cNvPr>
          <p:cNvSpPr txBox="1"/>
          <p:nvPr/>
        </p:nvSpPr>
        <p:spPr>
          <a:xfrm>
            <a:off x="4405542" y="4806907"/>
            <a:ext cx="319567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Décrire les sponsors à cibler (ADMINISTRATION, ETUDE, …) et préciser ceux qui sont déjà à bord du projet</a:t>
            </a:r>
          </a:p>
        </p:txBody>
      </p:sp>
    </p:spTree>
    <p:extLst>
      <p:ext uri="{BB962C8B-B14F-4D97-AF65-F5344CB8AC3E}">
        <p14:creationId xmlns:p14="http://schemas.microsoft.com/office/powerpoint/2010/main" val="169351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ZoneTexte 79">
            <a:extLst>
              <a:ext uri="{FF2B5EF4-FFF2-40B4-BE49-F238E27FC236}">
                <a16:creationId xmlns:a16="http://schemas.microsoft.com/office/drawing/2014/main" id="{C376E160-AA0E-FF2C-99AE-AC160DE02FCE}"/>
              </a:ext>
            </a:extLst>
          </p:cNvPr>
          <p:cNvSpPr txBox="1"/>
          <p:nvPr/>
        </p:nvSpPr>
        <p:spPr>
          <a:xfrm>
            <a:off x="8625173" y="1318513"/>
            <a:ext cx="32418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ici les prochaines actions identifiées par l’équipe pour renforcer la légitimité du projet de son équipe et ainsi faciliter la réassurance du marché.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A8F8F4-3A0F-1EF9-1744-5F7ADA30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163" y="2695809"/>
            <a:ext cx="334191" cy="5372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32E2094-CDD9-1C33-16D7-6A4897685C41}"/>
              </a:ext>
            </a:extLst>
          </p:cNvPr>
          <p:cNvSpPr txBox="1"/>
          <p:nvPr/>
        </p:nvSpPr>
        <p:spPr>
          <a:xfrm>
            <a:off x="364632" y="5397454"/>
            <a:ext cx="7663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Aidez-vous du radar ci-dessus pour résumer ici les avantages de l’équipe ou de l’organisation qui la rende légitime pour développer le projet.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CE41F8D-64D5-4121-BE70-2DEDC148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480" y="3072839"/>
            <a:ext cx="334191" cy="53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9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0DD41148-AAE3-F583-8B1C-7BF2F0F73EA5}"/>
              </a:ext>
            </a:extLst>
          </p:cNvPr>
          <p:cNvSpPr txBox="1"/>
          <p:nvPr/>
        </p:nvSpPr>
        <p:spPr>
          <a:xfrm>
            <a:off x="8625173" y="1318513"/>
            <a:ext cx="32418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ici les prochaines actions identifiées par l’équipe pour identifier et intégrer de nouvelles compétences nécessaires au projet.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B5744F6F-6474-BBD2-82A3-A9D54C35E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52" y="2145457"/>
            <a:ext cx="216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 8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1D411299-9A4D-E9E6-2F1F-05EBC20A0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96" y="2145457"/>
            <a:ext cx="216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 10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062A37AE-F807-E132-EEA9-356ECAEDD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8" y="2145457"/>
            <a:ext cx="216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F3D49E0-5287-AC41-4514-D953157E80A3}"/>
              </a:ext>
            </a:extLst>
          </p:cNvPr>
          <p:cNvSpPr txBox="1"/>
          <p:nvPr/>
        </p:nvSpPr>
        <p:spPr>
          <a:xfrm>
            <a:off x="903546" y="4514045"/>
            <a:ext cx="159992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Responsabilité</a:t>
            </a:r>
          </a:p>
          <a:p>
            <a:pPr algn="l">
              <a:spcBef>
                <a:spcPts val="0"/>
              </a:spcBef>
            </a:pP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Compétences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0410BA7-87AB-4CEA-312B-7AE7932EFB66}"/>
              </a:ext>
            </a:extLst>
          </p:cNvPr>
          <p:cNvSpPr txBox="1"/>
          <p:nvPr/>
        </p:nvSpPr>
        <p:spPr>
          <a:xfrm>
            <a:off x="3465590" y="4526924"/>
            <a:ext cx="159992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Responsabilité</a:t>
            </a:r>
          </a:p>
          <a:p>
            <a:pPr algn="l">
              <a:spcBef>
                <a:spcPts val="0"/>
              </a:spcBef>
            </a:pP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Compétences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BFDBF9-FA50-1009-7426-AEEFD1688FB8}"/>
              </a:ext>
            </a:extLst>
          </p:cNvPr>
          <p:cNvSpPr txBox="1"/>
          <p:nvPr/>
        </p:nvSpPr>
        <p:spPr>
          <a:xfrm>
            <a:off x="6052540" y="4514045"/>
            <a:ext cx="155011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Responsabilité</a:t>
            </a:r>
          </a:p>
          <a:p>
            <a:pPr algn="l">
              <a:spcBef>
                <a:spcPts val="0"/>
              </a:spcBef>
            </a:pP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Compétences</a:t>
            </a:r>
          </a:p>
        </p:txBody>
      </p:sp>
    </p:spTree>
    <p:extLst>
      <p:ext uri="{BB962C8B-B14F-4D97-AF65-F5344CB8AC3E}">
        <p14:creationId xmlns:p14="http://schemas.microsoft.com/office/powerpoint/2010/main" val="29861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80A9A3DD-8216-F568-70F6-E75BAFE17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60" y="2198797"/>
            <a:ext cx="3695700" cy="37719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F99B66C-88DC-7D54-AE55-81E26C050851}"/>
              </a:ext>
            </a:extLst>
          </p:cNvPr>
          <p:cNvSpPr txBox="1"/>
          <p:nvPr/>
        </p:nvSpPr>
        <p:spPr>
          <a:xfrm>
            <a:off x="8625173" y="1318513"/>
            <a:ext cx="32418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ici les prochaines actions identifiées par l’équipe pour valider la faisabilité du projet et les enjeux de développemen</a:t>
            </a:r>
            <a:r>
              <a:rPr lang="fr-CH" dirty="0">
                <a:solidFill>
                  <a:schemeClr val="tx1">
                    <a:lumMod val="50000"/>
                    <a:lumOff val="50000"/>
                  </a:schemeClr>
                </a:solidFill>
                <a:latin typeface="Mercury SSm A"/>
              </a:rPr>
              <a:t>t technique (et industriel).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68409933-E8A0-FF73-F709-7FDE3F2C1112}"/>
              </a:ext>
            </a:extLst>
          </p:cNvPr>
          <p:cNvGrpSpPr/>
          <p:nvPr/>
        </p:nvGrpSpPr>
        <p:grpSpPr>
          <a:xfrm>
            <a:off x="2875187" y="2936765"/>
            <a:ext cx="534683" cy="1046049"/>
            <a:chOff x="2959368" y="2688514"/>
            <a:chExt cx="534683" cy="1046049"/>
          </a:xfrm>
        </p:grpSpPr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6C40E54F-5807-FB6A-07E6-4FE4E0F78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5867" y="3448964"/>
              <a:ext cx="279759" cy="2855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5" name="Image 104">
              <a:extLst>
                <a:ext uri="{FF2B5EF4-FFF2-40B4-BE49-F238E27FC236}">
                  <a16:creationId xmlns:a16="http://schemas.microsoft.com/office/drawing/2014/main" id="{0C037B35-4054-8031-FCD4-E0410DA0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0000">
              <a:off x="2959368" y="2688514"/>
              <a:ext cx="534683" cy="859538"/>
            </a:xfrm>
            <a:prstGeom prst="rect">
              <a:avLst/>
            </a:prstGeom>
          </p:spPr>
        </p:pic>
      </p:grpSp>
      <p:sp>
        <p:nvSpPr>
          <p:cNvPr id="18" name="Organigramme : Alternative 27">
            <a:extLst>
              <a:ext uri="{FF2B5EF4-FFF2-40B4-BE49-F238E27FC236}">
                <a16:creationId xmlns:a16="http://schemas.microsoft.com/office/drawing/2014/main" id="{55E69B3D-C4E4-27D9-716D-A3D1DE8453C5}"/>
              </a:ext>
            </a:extLst>
          </p:cNvPr>
          <p:cNvSpPr/>
          <p:nvPr/>
        </p:nvSpPr>
        <p:spPr>
          <a:xfrm>
            <a:off x="3891087" y="6083223"/>
            <a:ext cx="4320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Principes de base observés ou décrit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Organigramme : Alternative 27">
            <a:extLst>
              <a:ext uri="{FF2B5EF4-FFF2-40B4-BE49-F238E27FC236}">
                <a16:creationId xmlns:a16="http://schemas.microsoft.com/office/drawing/2014/main" id="{42787A0E-C9D9-3A38-3A4E-EC5CFB3EEFDF}"/>
              </a:ext>
            </a:extLst>
          </p:cNvPr>
          <p:cNvSpPr/>
          <p:nvPr/>
        </p:nvSpPr>
        <p:spPr>
          <a:xfrm>
            <a:off x="3926394" y="5577502"/>
            <a:ext cx="4320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Concept technologique et/ou applications formulés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Organigramme : Alternative 27">
            <a:extLst>
              <a:ext uri="{FF2B5EF4-FFF2-40B4-BE49-F238E27FC236}">
                <a16:creationId xmlns:a16="http://schemas.microsoft.com/office/drawing/2014/main" id="{645228A9-CB56-70CC-4E80-C195FD637204}"/>
              </a:ext>
            </a:extLst>
          </p:cNvPr>
          <p:cNvSpPr/>
          <p:nvPr/>
        </p:nvSpPr>
        <p:spPr>
          <a:xfrm>
            <a:off x="3917100" y="5136214"/>
            <a:ext cx="4320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Preuve analytique ou expérimentale des principales fonctions et/ou caractéristiques du concept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Organigramme : Alternative 27">
            <a:extLst>
              <a:ext uri="{FF2B5EF4-FFF2-40B4-BE49-F238E27FC236}">
                <a16:creationId xmlns:a16="http://schemas.microsoft.com/office/drawing/2014/main" id="{554D9732-3852-1BB5-E515-64F0386C2626}"/>
              </a:ext>
            </a:extLst>
          </p:cNvPr>
          <p:cNvSpPr/>
          <p:nvPr/>
        </p:nvSpPr>
        <p:spPr>
          <a:xfrm>
            <a:off x="3911882" y="4661563"/>
            <a:ext cx="4320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Validation de composants et/ou de maquette en laboratoire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Organigramme : Alternative 27">
            <a:extLst>
              <a:ext uri="{FF2B5EF4-FFF2-40B4-BE49-F238E27FC236}">
                <a16:creationId xmlns:a16="http://schemas.microsoft.com/office/drawing/2014/main" id="{0F64047D-5F7A-5B67-4F34-B765977922EC}"/>
              </a:ext>
            </a:extLst>
          </p:cNvPr>
          <p:cNvSpPr/>
          <p:nvPr/>
        </p:nvSpPr>
        <p:spPr>
          <a:xfrm>
            <a:off x="3911881" y="4186912"/>
            <a:ext cx="4320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Validation de composants et/ou de maquette en environnement représentatif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Organigramme : Alternative 27">
            <a:extLst>
              <a:ext uri="{FF2B5EF4-FFF2-40B4-BE49-F238E27FC236}">
                <a16:creationId xmlns:a16="http://schemas.microsoft.com/office/drawing/2014/main" id="{A9DE7D64-AC84-C675-4EF6-9512808D115A}"/>
              </a:ext>
            </a:extLst>
          </p:cNvPr>
          <p:cNvSpPr/>
          <p:nvPr/>
        </p:nvSpPr>
        <p:spPr>
          <a:xfrm>
            <a:off x="3926393" y="3743290"/>
            <a:ext cx="4320000" cy="25908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Démonstration d’un prototype  ou modèle de système/sous-système dans un environnement représentatif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Organigramme : Alternative 27">
            <a:extLst>
              <a:ext uri="{FF2B5EF4-FFF2-40B4-BE49-F238E27FC236}">
                <a16:creationId xmlns:a16="http://schemas.microsoft.com/office/drawing/2014/main" id="{9441DB46-CA0A-D7A8-A4F8-C05504471B03}"/>
              </a:ext>
            </a:extLst>
          </p:cNvPr>
          <p:cNvSpPr/>
          <p:nvPr/>
        </p:nvSpPr>
        <p:spPr>
          <a:xfrm>
            <a:off x="3929511" y="3286635"/>
            <a:ext cx="4320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Démonstration d’un prototype  du système dans un environnement opérationnel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Organigramme : Alternative 27">
            <a:extLst>
              <a:ext uri="{FF2B5EF4-FFF2-40B4-BE49-F238E27FC236}">
                <a16:creationId xmlns:a16="http://schemas.microsoft.com/office/drawing/2014/main" id="{F4C6646B-C9A2-88C1-B99A-32E110536339}"/>
              </a:ext>
            </a:extLst>
          </p:cNvPr>
          <p:cNvSpPr/>
          <p:nvPr/>
        </p:nvSpPr>
        <p:spPr>
          <a:xfrm>
            <a:off x="3926392" y="2811984"/>
            <a:ext cx="4320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Système réel achevé et qualifié par des tests et démonstration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Organigramme : Alternative 27">
            <a:extLst>
              <a:ext uri="{FF2B5EF4-FFF2-40B4-BE49-F238E27FC236}">
                <a16:creationId xmlns:a16="http://schemas.microsoft.com/office/drawing/2014/main" id="{97D03091-B18E-2547-956F-BC848E47A7A1}"/>
              </a:ext>
            </a:extLst>
          </p:cNvPr>
          <p:cNvSpPr/>
          <p:nvPr/>
        </p:nvSpPr>
        <p:spPr>
          <a:xfrm>
            <a:off x="3937550" y="2352385"/>
            <a:ext cx="4320000" cy="249562"/>
          </a:xfrm>
          <a:prstGeom prst="flowChartAlternate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  <a:sym typeface="Arial"/>
              </a:rPr>
              <a:t>Système réel achevé et qualifié par des missions opérationnelles réussies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991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e 77">
            <a:extLst>
              <a:ext uri="{FF2B5EF4-FFF2-40B4-BE49-F238E27FC236}">
                <a16:creationId xmlns:a16="http://schemas.microsoft.com/office/drawing/2014/main" id="{9AE17C32-30ED-FC7B-B9CF-6D96A9C967F7}"/>
              </a:ext>
            </a:extLst>
          </p:cNvPr>
          <p:cNvGrpSpPr>
            <a:grpSpLocks noChangeAspect="1"/>
          </p:cNvGrpSpPr>
          <p:nvPr/>
        </p:nvGrpSpPr>
        <p:grpSpPr>
          <a:xfrm>
            <a:off x="6371629" y="2368558"/>
            <a:ext cx="700843" cy="987984"/>
            <a:chOff x="4646424" y="2207549"/>
            <a:chExt cx="810186" cy="1120826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0D9C6A7F-2A1E-20C4-263C-980DC7057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6424" y="3004375"/>
              <a:ext cx="323406" cy="32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0658289B-92F7-B5A2-4913-F86477FF9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07059">
              <a:off x="4838508" y="2207549"/>
              <a:ext cx="618102" cy="975109"/>
            </a:xfrm>
            <a:prstGeom prst="rect">
              <a:avLst/>
            </a:prstGeom>
          </p:spPr>
        </p:pic>
      </p:grpSp>
      <p:sp>
        <p:nvSpPr>
          <p:cNvPr id="81" name="ZoneTexte 80">
            <a:extLst>
              <a:ext uri="{FF2B5EF4-FFF2-40B4-BE49-F238E27FC236}">
                <a16:creationId xmlns:a16="http://schemas.microsoft.com/office/drawing/2014/main" id="{25FD5541-1425-4DD3-C7EE-77520FA047C1}"/>
              </a:ext>
            </a:extLst>
          </p:cNvPr>
          <p:cNvSpPr txBox="1"/>
          <p:nvPr/>
        </p:nvSpPr>
        <p:spPr>
          <a:xfrm>
            <a:off x="8625173" y="1318513"/>
            <a:ext cx="32418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Précisez ici les prochaines actions identifiées par l’équipe pour protéger le projet et anticiper tous les blocages à son développement.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5FB00318-AF19-5F18-B779-BCFE4A87001C}"/>
              </a:ext>
            </a:extLst>
          </p:cNvPr>
          <p:cNvGrpSpPr>
            <a:grpSpLocks noChangeAspect="1"/>
          </p:cNvGrpSpPr>
          <p:nvPr/>
        </p:nvGrpSpPr>
        <p:grpSpPr>
          <a:xfrm>
            <a:off x="2009392" y="2291179"/>
            <a:ext cx="700843" cy="987984"/>
            <a:chOff x="4646424" y="2207549"/>
            <a:chExt cx="810186" cy="1120826"/>
          </a:xfrm>
        </p:grpSpPr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2280E0EA-92D1-3E89-72DF-C217004D89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6424" y="3004375"/>
              <a:ext cx="323406" cy="32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42A69B6D-B697-15CF-68F8-9CA0C1D37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07059">
              <a:off x="4838508" y="2207549"/>
              <a:ext cx="618102" cy="97510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8F82A00-9A16-62BF-7452-CD23DB43C20C}"/>
              </a:ext>
            </a:extLst>
          </p:cNvPr>
          <p:cNvSpPr/>
          <p:nvPr/>
        </p:nvSpPr>
        <p:spPr>
          <a:xfrm>
            <a:off x="0" y="2113675"/>
            <a:ext cx="943285" cy="355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BREVET </a:t>
            </a:r>
          </a:p>
          <a:p>
            <a:pPr algn="ctr"/>
            <a:r>
              <a:rPr lang="fr-F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MONDIAL</a:t>
            </a:r>
            <a:endParaRPr lang="fr-FR" sz="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E3200B-C8F0-63F7-325D-2E5FC65F221F}"/>
              </a:ext>
            </a:extLst>
          </p:cNvPr>
          <p:cNvSpPr/>
          <p:nvPr/>
        </p:nvSpPr>
        <p:spPr>
          <a:xfrm>
            <a:off x="0" y="2581294"/>
            <a:ext cx="943285" cy="355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BREVET </a:t>
            </a:r>
          </a:p>
          <a:p>
            <a:pPr algn="ctr"/>
            <a:r>
              <a:rPr lang="fr-F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NATIONAL</a:t>
            </a:r>
            <a:endParaRPr lang="fr-FR" sz="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EAD6FC-1857-8C3C-D966-66DA3AB0D883}"/>
              </a:ext>
            </a:extLst>
          </p:cNvPr>
          <p:cNvSpPr/>
          <p:nvPr/>
        </p:nvSpPr>
        <p:spPr>
          <a:xfrm>
            <a:off x="-1" y="3080545"/>
            <a:ext cx="943285" cy="355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DESSIN</a:t>
            </a:r>
          </a:p>
          <a:p>
            <a:pPr algn="ctr"/>
            <a:r>
              <a:rPr lang="fr-F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&amp; MODÈLE</a:t>
            </a:r>
            <a:endParaRPr lang="fr-FR" sz="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183836-A0E0-8B3F-965F-F2E641941D52}"/>
              </a:ext>
            </a:extLst>
          </p:cNvPr>
          <p:cNvSpPr/>
          <p:nvPr/>
        </p:nvSpPr>
        <p:spPr>
          <a:xfrm>
            <a:off x="19960" y="3609731"/>
            <a:ext cx="943285" cy="355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DÉPÔT</a:t>
            </a:r>
          </a:p>
          <a:p>
            <a:pPr algn="ctr"/>
            <a:r>
              <a:rPr lang="fr-F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MARQUE</a:t>
            </a:r>
            <a:endParaRPr lang="fr-FR" sz="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BF2140-B3A7-EE3A-D4F3-A768E3A5F761}"/>
              </a:ext>
            </a:extLst>
          </p:cNvPr>
          <p:cNvSpPr/>
          <p:nvPr/>
        </p:nvSpPr>
        <p:spPr>
          <a:xfrm>
            <a:off x="19960" y="4108982"/>
            <a:ext cx="943285" cy="355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ENVELOPPE</a:t>
            </a:r>
          </a:p>
          <a:p>
            <a:pPr algn="ctr"/>
            <a:r>
              <a:rPr lang="fr-F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SOLEAU</a:t>
            </a:r>
            <a:endParaRPr lang="fr-FR" sz="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32A84E-C226-2099-C48C-496064023E2C}"/>
              </a:ext>
            </a:extLst>
          </p:cNvPr>
          <p:cNvSpPr/>
          <p:nvPr/>
        </p:nvSpPr>
        <p:spPr>
          <a:xfrm>
            <a:off x="19960" y="4593348"/>
            <a:ext cx="943285" cy="355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ACCORD</a:t>
            </a:r>
          </a:p>
          <a:p>
            <a:pPr algn="ctr"/>
            <a:r>
              <a:rPr lang="fr-F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CONFIDENTIEL</a:t>
            </a:r>
            <a:endParaRPr lang="fr-FR" sz="7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D191E4-8398-4CCB-F5DC-F01712FD8363}"/>
              </a:ext>
            </a:extLst>
          </p:cNvPr>
          <p:cNvSpPr/>
          <p:nvPr/>
        </p:nvSpPr>
        <p:spPr>
          <a:xfrm>
            <a:off x="-2" y="5105787"/>
            <a:ext cx="943285" cy="355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BARRIÈRE D’ENTRÉE</a:t>
            </a:r>
            <a:endParaRPr lang="fr-FR" sz="7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1214A34-1C15-AD1D-E258-221D34B1165E}"/>
              </a:ext>
            </a:extLst>
          </p:cNvPr>
          <p:cNvSpPr txBox="1"/>
          <p:nvPr/>
        </p:nvSpPr>
        <p:spPr>
          <a:xfrm>
            <a:off x="353343" y="5749491"/>
            <a:ext cx="7663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rcury SSm A"/>
              </a:rPr>
              <a:t>Aidez-vous des diagrammes ci-dessus pour résumer ici l’avancement du projet en matière de propriété intellectuelle (à protéger ou déjà protégée)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9401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ubik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/>
      </a:bodyPr>
      <a:lstStyle>
        <a:defPPr algn="l">
          <a:spcBef>
            <a:spcPts val="0"/>
          </a:spcBef>
          <a:defRPr sz="3200" b="1" dirty="0">
            <a:solidFill>
              <a:schemeClr val="tx1">
                <a:lumMod val="85000"/>
                <a:lumOff val="15000"/>
              </a:schemeClr>
            </a:solidFill>
            <a:latin typeface="Poppins" panose="00000500000000000000" pitchFamily="50" charset="0"/>
            <a:cs typeface="Poppins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3e53e5-4677-45e8-b105-6ba3fdfc13aa">
      <Terms xmlns="http://schemas.microsoft.com/office/infopath/2007/PartnerControls"/>
    </lcf76f155ced4ddcb4097134ff3c332f>
    <TaxCatchAll xmlns="973c719a-2d3d-481d-9736-c38b3aac91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119F17FE246841B178AE8196F73D66" ma:contentTypeVersion="15" ma:contentTypeDescription="Crée un document." ma:contentTypeScope="" ma:versionID="0599d533d78d718e2f395d48ce386be5">
  <xsd:schema xmlns:xsd="http://www.w3.org/2001/XMLSchema" xmlns:xs="http://www.w3.org/2001/XMLSchema" xmlns:p="http://schemas.microsoft.com/office/2006/metadata/properties" xmlns:ns2="de3e53e5-4677-45e8-b105-6ba3fdfc13aa" xmlns:ns3="973c719a-2d3d-481d-9736-c38b3aac919b" targetNamespace="http://schemas.microsoft.com/office/2006/metadata/properties" ma:root="true" ma:fieldsID="6bd5a7cc6218f3b54e4c10f6ecc0f50d" ns2:_="" ns3:_="">
    <xsd:import namespace="de3e53e5-4677-45e8-b105-6ba3fdfc13aa"/>
    <xsd:import namespace="973c719a-2d3d-481d-9736-c38b3aac91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e53e5-4677-45e8-b105-6ba3fdfc13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10e3004c-fd21-43fd-bf38-7c7fd724bc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c719a-2d3d-481d-9736-c38b3aac91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1f34edb-b844-4aa0-bc96-05603e7b2056}" ma:internalName="TaxCatchAll" ma:showField="CatchAllData" ma:web="973c719a-2d3d-481d-9736-c38b3aac91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D17EE-07A7-467D-A301-2E19947D05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6610C3-03AC-4B13-B687-0B88FCBECF55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73c719a-2d3d-481d-9736-c38b3aac919b"/>
    <ds:schemaRef ds:uri="http://schemas.microsoft.com/office/2006/documentManagement/types"/>
    <ds:schemaRef ds:uri="de3e53e5-4677-45e8-b105-6ba3fdfc13a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49D847-967D-4A8C-BA71-EF640D1490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e53e5-4677-45e8-b105-6ba3fdfc13aa"/>
    <ds:schemaRef ds:uri="973c719a-2d3d-481d-9736-c38b3aac91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Grand écran</PresentationFormat>
  <Paragraphs>181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Calibri</vt:lpstr>
      <vt:lpstr>Mercury SSm A</vt:lpstr>
      <vt:lpstr>Nunito Sans</vt:lpstr>
      <vt:lpstr>Open Sans</vt:lpstr>
      <vt:lpstr>Poppins</vt:lpstr>
      <vt:lpstr>Poppins Medium</vt:lpstr>
      <vt:lpstr>Conception personnalisée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2021-09-07T20:16:34Z</dcterms:created>
  <dcterms:modified xsi:type="dcterms:W3CDTF">2024-10-08T09:43:44Z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0x01010079119F17FE246841B178AE8196F73D66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